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 bookmarkIdSeed="4">
  <p:sldMasterIdLst>
    <p:sldMasterId id="2147483648" r:id="rId4"/>
    <p:sldMasterId id="2147483676" r:id="rId5"/>
  </p:sldMasterIdLst>
  <p:notesMasterIdLst>
    <p:notesMasterId r:id="rId31"/>
  </p:notesMasterIdLst>
  <p:handoutMasterIdLst>
    <p:handoutMasterId r:id="rId32"/>
  </p:handoutMasterIdLst>
  <p:sldIdLst>
    <p:sldId id="328" r:id="rId6"/>
    <p:sldId id="378" r:id="rId7"/>
    <p:sldId id="341" r:id="rId8"/>
    <p:sldId id="343" r:id="rId9"/>
    <p:sldId id="352" r:id="rId10"/>
    <p:sldId id="356" r:id="rId11"/>
    <p:sldId id="353" r:id="rId12"/>
    <p:sldId id="359" r:id="rId13"/>
    <p:sldId id="376" r:id="rId14"/>
    <p:sldId id="287" r:id="rId15"/>
    <p:sldId id="320" r:id="rId16"/>
    <p:sldId id="342" r:id="rId17"/>
    <p:sldId id="360" r:id="rId18"/>
    <p:sldId id="361" r:id="rId19"/>
    <p:sldId id="375" r:id="rId20"/>
    <p:sldId id="374" r:id="rId21"/>
    <p:sldId id="373" r:id="rId22"/>
    <p:sldId id="372" r:id="rId23"/>
    <p:sldId id="371" r:id="rId24"/>
    <p:sldId id="370" r:id="rId25"/>
    <p:sldId id="369" r:id="rId26"/>
    <p:sldId id="368" r:id="rId27"/>
    <p:sldId id="367" r:id="rId28"/>
    <p:sldId id="362" r:id="rId29"/>
    <p:sldId id="363" r:id="rId30"/>
  </p:sldIdLst>
  <p:sldSz cx="9144000" cy="5143500" type="screen16x9"/>
  <p:notesSz cx="7102475" cy="10234613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Source Sans Pro" panose="020B0503030403020204" pitchFamily="34" charset="0"/>
      <p:regular r:id="rId37"/>
      <p:bold r:id="rId38"/>
      <p:italic r:id="rId39"/>
      <p:boldItalic r:id="rId40"/>
    </p:embeddedFont>
  </p:embeddedFontLst>
  <p:defaultTextStyle>
    <a:defPPr>
      <a:defRPr lang="de-D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arina Gangl" initials="KG" lastIdx="9" clrIdx="0">
    <p:extLst>
      <p:ext uri="{19B8F6BF-5375-455C-9EA6-DF929625EA0E}">
        <p15:presenceInfo xmlns:p15="http://schemas.microsoft.com/office/powerpoint/2012/main" userId="S-1-5-21-690117081-2285739995-3537487929-10201" providerId="AD"/>
      </p:ext>
    </p:extLst>
  </p:cmAuthor>
  <p:cmAuthor id="2" name="Michael Keinprecht" initials="MK" lastIdx="1" clrIdx="1">
    <p:extLst>
      <p:ext uri="{19B8F6BF-5375-455C-9EA6-DF929625EA0E}">
        <p15:presenceInfo xmlns:p15="http://schemas.microsoft.com/office/powerpoint/2012/main" userId="S-1-5-21-690117081-2285739995-3537487929-11362" providerId="AD"/>
      </p:ext>
    </p:extLst>
  </p:cmAuthor>
  <p:cmAuthor id="3" name="Susanne Forstner" initials="SF" lastIdx="4" clrIdx="2">
    <p:extLst>
      <p:ext uri="{19B8F6BF-5375-455C-9EA6-DF929625EA0E}">
        <p15:presenceInfo xmlns:p15="http://schemas.microsoft.com/office/powerpoint/2012/main" userId="S-1-5-21-690117081-2285739995-3537487929-70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B2341"/>
    <a:srgbClr val="6C8486"/>
    <a:srgbClr val="75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6173" autoAdjust="0"/>
  </p:normalViewPr>
  <p:slideViewPr>
    <p:cSldViewPr showGuides="1">
      <p:cViewPr varScale="1">
        <p:scale>
          <a:sx n="84" d="100"/>
          <a:sy n="84" d="100"/>
        </p:scale>
        <p:origin x="696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-2730" y="-8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7.fntdata"/><Relationship Id="rId21" Type="http://schemas.openxmlformats.org/officeDocument/2006/relationships/slide" Target="slides/slide16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5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4DFF1BFF-87B8-44D9-8CD5-61146808489C}" type="datetimeFigureOut">
              <a:rPr lang="de-AT" smtClean="0"/>
              <a:t>24.08.2021</a:t>
            </a:fld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65644F6E-8F2D-473C-B496-81977720CA5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8579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r>
              <a:rPr lang="de-AT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D473F6AB-C971-47E8-8176-4E1B312A6255}" type="datetimeFigureOut">
              <a:rPr lang="de-AT" smtClean="0"/>
              <a:t>24.08.2021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" y="925513"/>
            <a:ext cx="6880225" cy="3870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5009845"/>
            <a:ext cx="5681980" cy="4457173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CF0318FA-237F-456A-AB23-7D58E58469D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3758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orizontal 16: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0" y="3523500"/>
            <a:ext cx="9144000" cy="1620000"/>
          </a:xfrm>
          <a:prstGeom prst="rect">
            <a:avLst/>
          </a:prstGeom>
          <a:solidFill>
            <a:srgbClr val="9B2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84000" y="3523500"/>
            <a:ext cx="5256000" cy="1620000"/>
          </a:xfrm>
        </p:spPr>
        <p:txBody>
          <a:bodyPr wrap="square" lIns="0" tIns="360000" rIns="0" bIns="36000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presentation title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8000" y="3523500"/>
            <a:ext cx="2700000" cy="162000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Dr. </a:t>
            </a:r>
            <a:r>
              <a:rPr lang="en-US" dirty="0" err="1"/>
              <a:t>Vorname</a:t>
            </a:r>
            <a:r>
              <a:rPr lang="en-US" dirty="0"/>
              <a:t> </a:t>
            </a:r>
            <a:r>
              <a:rPr lang="en-US" dirty="0" err="1"/>
              <a:t>Nachname</a:t>
            </a:r>
            <a:br>
              <a:rPr lang="en-US" dirty="0"/>
            </a:br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Höhere</a:t>
            </a:r>
            <a:r>
              <a:rPr lang="en-US" dirty="0"/>
              <a:t> </a:t>
            </a:r>
            <a:r>
              <a:rPr lang="en-US" dirty="0" err="1"/>
              <a:t>Studien</a:t>
            </a:r>
            <a:br>
              <a:rPr lang="en-US" dirty="0"/>
            </a:br>
            <a:r>
              <a:rPr lang="en-US" dirty="0"/>
              <a:t>1. </a:t>
            </a:r>
            <a:r>
              <a:rPr lang="en-US" dirty="0" err="1"/>
              <a:t>Januar</a:t>
            </a:r>
            <a:r>
              <a:rPr lang="en-US" dirty="0"/>
              <a:t> 1901</a:t>
            </a:r>
            <a:endParaRPr lang="de-AT" dirty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627535"/>
            <a:ext cx="9144000" cy="2895966"/>
          </a:xfrm>
        </p:spPr>
        <p:txBody>
          <a:bodyPr lIns="468000" tIns="288000" rIns="486000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B2341"/>
              </a:buClr>
              <a:buSzTx/>
              <a:buFont typeface="Arial" panose="020B0604020202020204" pitchFamily="34" charset="0"/>
              <a:buNone/>
              <a:tabLst/>
              <a:defRPr b="0" i="0" u="none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picture icon to add custom image.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516000" y="4948014"/>
            <a:ext cx="1440000" cy="18583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5A204D73-56BB-406D-8DEB-24E54B33D670}" type="datetime4">
              <a:rPr lang="de-AT" smtClean="0"/>
              <a:pPr/>
              <a:t>24. August 2021</a:t>
            </a:fld>
            <a:endParaRPr lang="de-AT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000" y="4948014"/>
            <a:ext cx="5904000" cy="18583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2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000" y="4948014"/>
            <a:ext cx="396000" cy="18583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aseline="0">
                <a:solidFill>
                  <a:schemeClr val="bg2"/>
                </a:solidFill>
              </a:defRPr>
            </a:lvl1pPr>
          </a:lstStyle>
          <a:p>
            <a:fld id="{A5FF764B-4052-4F19-BF82-E8BCB2654338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8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2000" y="810000"/>
            <a:ext cx="6840000" cy="67500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AE95-10A3-4151-9C81-682C944D62F0}" type="datetime4">
              <a:rPr lang="de-AT" smtClean="0"/>
              <a:t>24. August 2021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764B-4052-4F19-BF82-E8BCB2654338}" type="slidenum">
              <a:rPr lang="de-AT" smtClean="0"/>
              <a:t>‹Nr.›</a:t>
            </a:fld>
            <a:endParaRPr lang="de-AT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2425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80000" y="1"/>
            <a:ext cx="5040000" cy="624254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152000" y="1890000"/>
            <a:ext cx="6840000" cy="2700000"/>
          </a:xfrm>
        </p:spPr>
        <p:txBody>
          <a:bodyPr>
            <a:noAutofit/>
          </a:bodyPr>
          <a:lstStyle>
            <a:lvl1pPr marL="431951" indent="-43195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defRPr sz="2800"/>
            </a:lvl1pPr>
            <a:lvl2pPr marL="863902" indent="-395955">
              <a:lnSpc>
                <a:spcPct val="100000"/>
              </a:lnSpc>
              <a:spcBef>
                <a:spcPts val="576"/>
              </a:spcBef>
              <a:defRPr sz="2400"/>
            </a:lvl2pPr>
            <a:lvl3pPr marL="1223861" indent="-359959">
              <a:lnSpc>
                <a:spcPct val="100000"/>
              </a:lnSpc>
              <a:spcBef>
                <a:spcPts val="480"/>
              </a:spcBef>
              <a:defRPr sz="2000"/>
            </a:lvl3pPr>
            <a:lvl4pPr marL="1583820" indent="-323963">
              <a:lnSpc>
                <a:spcPct val="100000"/>
              </a:lnSpc>
              <a:spcBef>
                <a:spcPts val="480"/>
              </a:spcBef>
              <a:defRPr sz="2000"/>
            </a:lvl4pPr>
            <a:lvl5pPr marL="1907783" indent="-287967">
              <a:lnSpc>
                <a:spcPct val="100000"/>
              </a:lnSpc>
              <a:spcBef>
                <a:spcPts val="480"/>
              </a:spcBef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6933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Title grey 16: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2000" y="1080000"/>
            <a:ext cx="6840000" cy="27000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00000"/>
              </a:lnSpc>
              <a:defRPr sz="4200" baseline="0"/>
            </a:lvl1pPr>
          </a:lstStyle>
          <a:p>
            <a:r>
              <a:rPr lang="en-US" dirty="0"/>
              <a:t>Click to add chapter title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1E38FE-2AC0-4A74-A9A9-47239A67A030}" type="datetime4">
              <a:rPr lang="de-AT" smtClean="0"/>
              <a:t>24. August 2021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FF764B-4052-4F19-BF82-E8BCB2654338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52000" y="3780000"/>
            <a:ext cx="6840000" cy="54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defRPr sz="1700" baseline="0">
                <a:solidFill>
                  <a:schemeClr val="accent1"/>
                </a:solidFill>
              </a:defRPr>
            </a:lvl1pPr>
            <a:lvl2pPr marL="863902" indent="-395955">
              <a:spcBef>
                <a:spcPts val="0"/>
              </a:spcBef>
              <a:defRPr/>
            </a:lvl2pPr>
            <a:lvl3pPr marL="1223861" indent="-359959">
              <a:spcBef>
                <a:spcPts val="0"/>
              </a:spcBef>
              <a:defRPr sz="2000"/>
            </a:lvl3pPr>
            <a:lvl4pPr marL="1569422" indent="-323963">
              <a:spcBef>
                <a:spcPts val="32"/>
              </a:spcBef>
              <a:defRPr/>
            </a:lvl4pPr>
            <a:lvl5pPr marL="1853789" indent="-287967">
              <a:defRPr/>
            </a:lvl5pPr>
          </a:lstStyle>
          <a:p>
            <a:pPr lvl="0"/>
            <a:r>
              <a:rPr lang="en-US" dirty="0"/>
              <a:t>Click to add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10444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grey 16: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2000" y="1080000"/>
            <a:ext cx="6840000" cy="27000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00000"/>
              </a:lnSpc>
              <a:defRPr sz="4200" baseline="0"/>
            </a:lvl1pPr>
          </a:lstStyle>
          <a:p>
            <a:r>
              <a:rPr lang="en-US" dirty="0"/>
              <a:t>Click to add chapter title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1E38FE-2AC0-4A74-A9A9-47239A67A030}" type="datetime4">
              <a:rPr lang="de-AT" smtClean="0"/>
              <a:t>24. August 2021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FF764B-4052-4F19-BF82-E8BCB2654338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52000" y="3780000"/>
            <a:ext cx="6840000" cy="54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defRPr sz="1700" baseline="0">
                <a:solidFill>
                  <a:schemeClr val="accent1"/>
                </a:solidFill>
              </a:defRPr>
            </a:lvl1pPr>
            <a:lvl2pPr marL="863902" indent="-395955">
              <a:spcBef>
                <a:spcPts val="0"/>
              </a:spcBef>
              <a:defRPr/>
            </a:lvl2pPr>
            <a:lvl3pPr marL="1223861" indent="-359959">
              <a:spcBef>
                <a:spcPts val="0"/>
              </a:spcBef>
              <a:defRPr sz="2000"/>
            </a:lvl3pPr>
            <a:lvl4pPr marL="1569422" indent="-323963">
              <a:spcBef>
                <a:spcPts val="32"/>
              </a:spcBef>
              <a:defRPr/>
            </a:lvl4pPr>
            <a:lvl5pPr marL="1853789" indent="-287967">
              <a:defRPr/>
            </a:lvl5pPr>
          </a:lstStyle>
          <a:p>
            <a:pPr lvl="0"/>
            <a:r>
              <a:rPr lang="en-US" dirty="0"/>
              <a:t>Click to add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56592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2000" y="810000"/>
            <a:ext cx="6840000" cy="67500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US" dirty="0"/>
              <a:t>Click to add title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9701-2ABD-4E17-82C6-6CD1ED9A6AB7}" type="datetime4">
              <a:rPr lang="de-AT" smtClean="0"/>
              <a:t>24. August 2021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764B-4052-4F19-BF82-E8BCB2654338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152000" y="1890000"/>
            <a:ext cx="6840000" cy="2700000"/>
          </a:xfrm>
        </p:spPr>
        <p:txBody>
          <a:bodyPr>
            <a:noAutofit/>
          </a:bodyPr>
          <a:lstStyle>
            <a:lvl1pPr marL="431951" indent="-43195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defRPr sz="2800"/>
            </a:lvl1pPr>
            <a:lvl2pPr marL="863902" indent="-395955">
              <a:lnSpc>
                <a:spcPct val="100000"/>
              </a:lnSpc>
              <a:spcBef>
                <a:spcPts val="576"/>
              </a:spcBef>
              <a:defRPr sz="2400"/>
            </a:lvl2pPr>
            <a:lvl3pPr marL="1223861" indent="-359959">
              <a:lnSpc>
                <a:spcPct val="100000"/>
              </a:lnSpc>
              <a:spcBef>
                <a:spcPts val="480"/>
              </a:spcBef>
              <a:defRPr sz="2000"/>
            </a:lvl3pPr>
            <a:lvl4pPr marL="1583820" indent="-323963">
              <a:lnSpc>
                <a:spcPct val="100000"/>
              </a:lnSpc>
              <a:spcBef>
                <a:spcPts val="480"/>
              </a:spcBef>
              <a:defRPr sz="2000"/>
            </a:lvl4pPr>
            <a:lvl5pPr marL="1907783" indent="-287967">
              <a:lnSpc>
                <a:spcPct val="100000"/>
              </a:lnSpc>
              <a:spcBef>
                <a:spcPts val="48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24254"/>
          </a:xfrm>
          <a:prstGeom prst="rect">
            <a:avLst/>
          </a:prstGeom>
        </p:spPr>
      </p:pic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80000" y="1"/>
            <a:ext cx="5040000" cy="624254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name</a:t>
            </a:r>
          </a:p>
        </p:txBody>
      </p:sp>
    </p:spTree>
    <p:extLst>
      <p:ext uri="{BB962C8B-B14F-4D97-AF65-F5344CB8AC3E}">
        <p14:creationId xmlns:p14="http://schemas.microsoft.com/office/powerpoint/2010/main" val="275664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Titl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000" y="810000"/>
            <a:ext cx="6840000" cy="3780000"/>
          </a:xfrm>
        </p:spPr>
        <p:txBody>
          <a:bodyPr lIns="0" tIns="0" rIns="0" bIns="0" anchor="ctr" anchorCtr="0">
            <a:noAutofit/>
          </a:bodyPr>
          <a:lstStyle>
            <a:lvl1pPr marL="431951" indent="-43195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defRPr sz="2800" baseline="0"/>
            </a:lvl1pPr>
            <a:lvl2pPr marL="863902" indent="-395955">
              <a:lnSpc>
                <a:spcPct val="100000"/>
              </a:lnSpc>
              <a:spcBef>
                <a:spcPts val="576"/>
              </a:spcBef>
              <a:buClr>
                <a:schemeClr val="accent1"/>
              </a:buClr>
              <a:defRPr sz="2400"/>
            </a:lvl2pPr>
            <a:lvl3pPr marL="1223861" indent="-359959">
              <a:lnSpc>
                <a:spcPct val="100000"/>
              </a:lnSpc>
              <a:spcBef>
                <a:spcPts val="480"/>
              </a:spcBef>
              <a:buClr>
                <a:schemeClr val="accent1"/>
              </a:buClr>
              <a:defRPr sz="2000"/>
            </a:lvl3pPr>
            <a:lvl4pPr marL="1583820" indent="-323963">
              <a:buClr>
                <a:schemeClr val="accent1"/>
              </a:buClr>
              <a:defRPr sz="2000"/>
            </a:lvl4pPr>
            <a:lvl5pPr marL="1907783" indent="-287967">
              <a:buClr>
                <a:schemeClr val="accent1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8258-7973-4ECE-B2D7-322D4874ED57}" type="datetime4">
              <a:rPr lang="de-AT" smtClean="0"/>
              <a:t>24. August 2021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764B-4052-4F19-BF82-E8BCB2654338}" type="slidenum">
              <a:rPr lang="de-AT" smtClean="0"/>
              <a:t>‹Nr.›</a:t>
            </a:fld>
            <a:endParaRPr lang="de-AT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24254"/>
          </a:xfrm>
          <a:prstGeom prst="rect">
            <a:avLst/>
          </a:prstGeom>
        </p:spPr>
      </p:pic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80000" y="1"/>
            <a:ext cx="5040000" cy="624254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name</a:t>
            </a:r>
          </a:p>
        </p:txBody>
      </p:sp>
    </p:spTree>
    <p:extLst>
      <p:ext uri="{BB962C8B-B14F-4D97-AF65-F5344CB8AC3E}">
        <p14:creationId xmlns:p14="http://schemas.microsoft.com/office/powerpoint/2010/main" val="132960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Media with Caption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32000" y="4185000"/>
            <a:ext cx="363600" cy="864000"/>
          </a:xfrm>
        </p:spPr>
        <p:txBody>
          <a:bodyPr vert="vert270"/>
          <a:lstStyle/>
          <a:p>
            <a:fld id="{566302F8-CCDA-45B9-ADA1-286C5E9C0C68}" type="datetime4">
              <a:rPr lang="de-AT" smtClean="0"/>
              <a:t>24. August 2021</a:t>
            </a:fld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32000" y="1491630"/>
            <a:ext cx="363600" cy="2434170"/>
          </a:xfrm>
        </p:spPr>
        <p:txBody>
          <a:bodyPr vert="vert270"/>
          <a:lstStyle/>
          <a:p>
            <a:r>
              <a:rPr lang="en-US" dirty="0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2000" y="810000"/>
            <a:ext cx="363600" cy="411600"/>
          </a:xfrm>
        </p:spPr>
        <p:txBody>
          <a:bodyPr vert="vert270"/>
          <a:lstStyle/>
          <a:p>
            <a:fld id="{A5FF764B-4052-4F19-BF82-E8BCB2654338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52000" y="810000"/>
            <a:ext cx="6840000" cy="675000"/>
          </a:xfrm>
        </p:spPr>
        <p:txBody>
          <a:bodyPr anchor="t">
            <a:normAutofit/>
          </a:bodyPr>
          <a:lstStyle>
            <a:lvl1pPr algn="l"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media caption or media title</a:t>
            </a:r>
            <a:endParaRPr lang="de-AT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152000" y="1755000"/>
            <a:ext cx="6840000" cy="2848500"/>
          </a:xfrm>
        </p:spPr>
        <p:txBody>
          <a:bodyPr lIns="0" tIns="503943">
            <a:noAutofit/>
          </a:bodyPr>
          <a:lstStyle>
            <a:lvl1pPr marL="0" indent="0" algn="ctr">
              <a:buNone/>
              <a:defRPr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icon to add chart or other media.</a:t>
            </a:r>
            <a:endParaRPr lang="de-AT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2000" y="4860000"/>
            <a:ext cx="6840000" cy="27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aseline="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dirty="0"/>
              <a:t>Click to add source (“</a:t>
            </a:r>
            <a:r>
              <a:rPr lang="en-US" dirty="0" err="1"/>
              <a:t>Quelle</a:t>
            </a:r>
            <a:r>
              <a:rPr lang="en-US" dirty="0"/>
              <a:t>: …”) or other media information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24254"/>
          </a:xfrm>
          <a:prstGeom prst="rect">
            <a:avLst/>
          </a:prstGeom>
        </p:spPr>
      </p:pic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780000" y="1"/>
            <a:ext cx="5040000" cy="624254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name</a:t>
            </a:r>
          </a:p>
        </p:txBody>
      </p:sp>
    </p:spTree>
    <p:extLst>
      <p:ext uri="{BB962C8B-B14F-4D97-AF65-F5344CB8AC3E}">
        <p14:creationId xmlns:p14="http://schemas.microsoft.com/office/powerpoint/2010/main" val="247566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Content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1152000" y="1890000"/>
            <a:ext cx="3240000" cy="2700300"/>
          </a:xfrm>
        </p:spPr>
        <p:txBody>
          <a:bodyPr lIns="0" tIns="0" rIns="0" bIns="0" anchor="t" anchorCtr="0">
            <a:noAutofit/>
          </a:bodyPr>
          <a:lstStyle>
            <a:lvl1pPr marL="431951" indent="-43195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defRPr sz="2800" baseline="0"/>
            </a:lvl1pPr>
            <a:lvl2pPr marL="863902" indent="-395955">
              <a:lnSpc>
                <a:spcPct val="100000"/>
              </a:lnSpc>
              <a:spcBef>
                <a:spcPts val="576"/>
              </a:spcBef>
              <a:buClr>
                <a:schemeClr val="accent1"/>
              </a:buClr>
              <a:defRPr sz="2400"/>
            </a:lvl2pPr>
            <a:lvl3pPr marL="1223861" indent="-359959">
              <a:lnSpc>
                <a:spcPct val="100000"/>
              </a:lnSpc>
              <a:spcBef>
                <a:spcPts val="480"/>
              </a:spcBef>
              <a:buClr>
                <a:schemeClr val="accent1"/>
              </a:buClr>
              <a:defRPr sz="2000"/>
            </a:lvl3pPr>
            <a:lvl4pPr marL="1583820" indent="-323963">
              <a:buClr>
                <a:schemeClr val="accent1"/>
              </a:buClr>
              <a:defRPr sz="2000"/>
            </a:lvl4pPr>
            <a:lvl5pPr marL="1907783" indent="-287967">
              <a:buClr>
                <a:schemeClr val="accent1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57EBD0-5699-4D98-99D8-F3E95E5D1B60}" type="datetime4">
              <a:rPr lang="de-AT" smtClean="0"/>
              <a:pPr/>
              <a:t>24. August 2021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FF764B-4052-4F19-BF82-E8BCB2654338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52000" y="810000"/>
            <a:ext cx="6840000" cy="67500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US" dirty="0"/>
              <a:t>Click to add title</a:t>
            </a:r>
            <a:endParaRPr lang="de-AT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4752000" y="1890000"/>
            <a:ext cx="3240000" cy="2700300"/>
          </a:xfrm>
        </p:spPr>
        <p:txBody>
          <a:bodyPr lIns="0" tIns="0" rIns="0" bIns="0" anchor="t" anchorCtr="0">
            <a:noAutofit/>
          </a:bodyPr>
          <a:lstStyle>
            <a:lvl1pPr marL="431951" indent="-43195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defRPr sz="2800" baseline="0"/>
            </a:lvl1pPr>
            <a:lvl2pPr marL="863902" indent="-395955">
              <a:lnSpc>
                <a:spcPct val="100000"/>
              </a:lnSpc>
              <a:spcBef>
                <a:spcPts val="576"/>
              </a:spcBef>
              <a:buClr>
                <a:schemeClr val="accent1"/>
              </a:buClr>
              <a:defRPr sz="2400"/>
            </a:lvl2pPr>
            <a:lvl3pPr marL="1223861" indent="-359959">
              <a:lnSpc>
                <a:spcPct val="100000"/>
              </a:lnSpc>
              <a:spcBef>
                <a:spcPts val="480"/>
              </a:spcBef>
              <a:buClr>
                <a:schemeClr val="accent1"/>
              </a:buClr>
              <a:defRPr sz="2000"/>
            </a:lvl3pPr>
            <a:lvl4pPr marL="1583820" indent="-323963">
              <a:buClr>
                <a:schemeClr val="accent1"/>
              </a:buClr>
              <a:defRPr sz="2000"/>
            </a:lvl4pPr>
            <a:lvl5pPr marL="1907783" indent="-287967">
              <a:buClr>
                <a:schemeClr val="accent1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24254"/>
          </a:xfrm>
          <a:prstGeom prst="rect">
            <a:avLst/>
          </a:prstGeom>
        </p:spPr>
      </p:pic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80000" y="1"/>
            <a:ext cx="5040000" cy="624254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name</a:t>
            </a:r>
          </a:p>
        </p:txBody>
      </p:sp>
    </p:spTree>
    <p:extLst>
      <p:ext uri="{BB962C8B-B14F-4D97-AF65-F5344CB8AC3E}">
        <p14:creationId xmlns:p14="http://schemas.microsoft.com/office/powerpoint/2010/main" val="172187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o Slide grey 16: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749EF0-6ECD-4CB6-BAFC-23735B284482}" type="datetime4">
              <a:rPr lang="de-AT" smtClean="0"/>
              <a:t>24. August 2021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FF764B-4052-4F19-BF82-E8BCB2654338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4465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US" dirty="0"/>
              <a:t>Click to add title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2000" y="4767264"/>
            <a:ext cx="1440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54D2434-EB53-4268-AFC0-8E37DE8D96D5}" type="datetime4">
              <a:rPr lang="de-AT" smtClean="0"/>
              <a:pPr/>
              <a:t>24. August 2021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000" y="4767264"/>
            <a:ext cx="1440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5FF764B-4052-4F19-BF82-E8BCB2654338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2949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9" r:id="rId2"/>
    <p:sldLayoutId id="2147483702" r:id="rId3"/>
  </p:sldLayoutIdLst>
  <p:hf sldNum="0" hdr="0" ftr="0" dt="0"/>
  <p:txStyles>
    <p:titleStyle>
      <a:lvl1pPr algn="ctr" defTabSz="914296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defTabSz="914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05" indent="-342861" algn="l" defTabSz="914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indent="0" algn="l" defTabSz="914296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000" y="810000"/>
            <a:ext cx="6840000" cy="8572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US" dirty="0"/>
              <a:t>Click to add title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000" y="1890000"/>
            <a:ext cx="6840000" cy="27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2000" y="4767264"/>
            <a:ext cx="1440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F69D105-087E-439D-AAC7-604309253340}" type="datetime4">
              <a:rPr lang="de-AT" smtClean="0"/>
              <a:pPr/>
              <a:t>24. August 2021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000" y="4767264"/>
            <a:ext cx="1440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5FF764B-4052-4F19-BF82-E8BCB2654338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3468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700" r:id="rId4"/>
    <p:sldLayoutId id="2147483685" r:id="rId5"/>
    <p:sldLayoutId id="2147483696" r:id="rId6"/>
  </p:sldLayoutIdLst>
  <p:hf sldNum="0" hdr="0" ftr="0" dt="0"/>
  <p:txStyles>
    <p:titleStyle>
      <a:lvl1pPr algn="ctr" defTabSz="914296" rtl="0" eaLnBrk="1" latinLnBrk="0" hangingPunct="1">
        <a:lnSpc>
          <a:spcPct val="100000"/>
        </a:lnSpc>
        <a:spcBef>
          <a:spcPct val="0"/>
        </a:spcBef>
        <a:buNone/>
        <a:defRPr sz="35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defTabSz="914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914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indent="0" algn="l" defTabSz="914296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nce-ausbildung.de/effekte-ausbildungsgarantie" TargetMode="External"/><Relationship Id="rId2" Type="http://schemas.openxmlformats.org/officeDocument/2006/relationships/hyperlink" Target="http://www.ihs.ac.at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77853-D162-4810-8390-EE415510E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843558"/>
            <a:ext cx="7200800" cy="2232248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</a:pPr>
            <a:r>
              <a:rPr lang="de-AT" sz="3600" i="1" dirty="0"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Volkswirtschaftliche Effekte </a:t>
            </a:r>
            <a:br>
              <a:rPr lang="de-AT" sz="3600" i="1" dirty="0"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de-AT" sz="3600" i="1" dirty="0"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einer Ausbildungsgarantie</a:t>
            </a:r>
            <a:br>
              <a:rPr lang="de-AT" sz="3600" i="1" dirty="0"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de-AT" sz="1400" i="1" dirty="0"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br>
              <a:rPr lang="de-AT" sz="3600" i="1" dirty="0"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de-AT" sz="2400" i="1" dirty="0">
                <a:solidFill>
                  <a:schemeClr val="accent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Simulation einer Übertragung der österreichischen Ausbildungsgarantie nach Deutschland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128EE2-7189-4097-82C6-8A13A37EA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656" y="3579862"/>
            <a:ext cx="6120680" cy="1440160"/>
          </a:xfrm>
        </p:spPr>
        <p:txBody>
          <a:bodyPr/>
          <a:lstStyle/>
          <a:p>
            <a:pPr algn="ctr"/>
            <a:r>
              <a:rPr lang="de-AT" sz="1900" dirty="0"/>
              <a:t>Susanne Forstner, Zuzana </a:t>
            </a:r>
            <a:r>
              <a:rPr lang="de-AT" sz="1900" dirty="0" err="1"/>
              <a:t>Molnárová</a:t>
            </a:r>
            <a:r>
              <a:rPr lang="de-AT" sz="1900" dirty="0"/>
              <a:t> und Mario Steiner</a:t>
            </a:r>
          </a:p>
          <a:p>
            <a:pPr algn="ctr"/>
            <a:r>
              <a:rPr lang="de-AT" sz="1600" dirty="0"/>
              <a:t>Institut für Höhere Studien (IHS), Wien</a:t>
            </a:r>
          </a:p>
          <a:p>
            <a:pPr algn="ctr">
              <a:spcBef>
                <a:spcPts val="600"/>
              </a:spcBef>
            </a:pPr>
            <a:r>
              <a:rPr lang="de-AT" sz="1600" i="1" dirty="0"/>
              <a:t>Studie im Auftrag der Bertelsmann Stiftung</a:t>
            </a:r>
          </a:p>
          <a:p>
            <a:pPr algn="ctr">
              <a:spcBef>
                <a:spcPts val="600"/>
              </a:spcBef>
            </a:pPr>
            <a:r>
              <a:rPr lang="de-AT" sz="1600" i="1" dirty="0"/>
              <a:t>Web-Konferenz, 19. August 2021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777236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CFDFC-B1BE-4EDA-BBA6-4ABB016EB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1080000"/>
            <a:ext cx="6840000" cy="915686"/>
          </a:xfrm>
        </p:spPr>
        <p:txBody>
          <a:bodyPr>
            <a:normAutofit/>
          </a:bodyPr>
          <a:lstStyle/>
          <a:p>
            <a:r>
              <a:rPr lang="de-AT" sz="2400" dirty="0"/>
              <a:t>Vielen Dank für Ihre Aufmerksamkeit!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C7F6DE-4DA1-449D-9DE5-D57578D258D9}"/>
              </a:ext>
            </a:extLst>
          </p:cNvPr>
          <p:cNvSpPr txBox="1"/>
          <p:nvPr/>
        </p:nvSpPr>
        <p:spPr>
          <a:xfrm>
            <a:off x="971600" y="2499742"/>
            <a:ext cx="7344816" cy="2616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n-NO" sz="1400" dirty="0">
                <a:solidFill>
                  <a:schemeClr val="accent1"/>
                </a:solidFill>
              </a:rPr>
              <a:t>Susanne Forstner, Zuzana Molnárová und Mario Steiner </a:t>
            </a:r>
          </a:p>
          <a:p>
            <a:pPr algn="ctr">
              <a:spcAft>
                <a:spcPts val="600"/>
              </a:spcAft>
            </a:pPr>
            <a:r>
              <a:rPr lang="de-AT" sz="1400" dirty="0">
                <a:solidFill>
                  <a:schemeClr val="accent1"/>
                </a:solidFill>
              </a:rPr>
              <a:t>Institut für Höhere Studien - IHS, Wien </a:t>
            </a:r>
          </a:p>
          <a:p>
            <a:pPr algn="ctr"/>
            <a:r>
              <a:rPr lang="de-AT" sz="1400" dirty="0">
                <a:solidFill>
                  <a:schemeClr val="accent1"/>
                </a:solidFill>
                <a:hlinkClick r:id="rId2"/>
              </a:rPr>
              <a:t>www.ihs.ac.at</a:t>
            </a:r>
            <a:r>
              <a:rPr lang="de-AT" sz="1400" dirty="0">
                <a:solidFill>
                  <a:schemeClr val="accent1"/>
                </a:solidFill>
              </a:rPr>
              <a:t> </a:t>
            </a:r>
          </a:p>
          <a:p>
            <a:pPr algn="ctr"/>
            <a:endParaRPr lang="de-AT" sz="1400" dirty="0">
              <a:solidFill>
                <a:schemeClr val="accent1"/>
              </a:solidFill>
            </a:endParaRPr>
          </a:p>
          <a:p>
            <a:pPr algn="ctr"/>
            <a:r>
              <a:rPr lang="de-AT" sz="1400" i="1" dirty="0">
                <a:solidFill>
                  <a:schemeClr val="accent1"/>
                </a:solidFill>
              </a:rPr>
              <a:t>„Volkswirtschaftliche Effekte einer Ausbildungsgarantie – Simulation einer Übertragung </a:t>
            </a:r>
          </a:p>
          <a:p>
            <a:pPr algn="ctr"/>
            <a:r>
              <a:rPr lang="de-AT" sz="1400" i="1" dirty="0">
                <a:solidFill>
                  <a:schemeClr val="accent1"/>
                </a:solidFill>
              </a:rPr>
              <a:t>der österreichischen Ausbildungsgarantie nach Deutschland“ (2021). </a:t>
            </a:r>
          </a:p>
          <a:p>
            <a:pPr algn="ctr"/>
            <a:endParaRPr lang="de-AT" sz="1400" dirty="0">
              <a:solidFill>
                <a:schemeClr val="accent1"/>
              </a:solidFill>
            </a:endParaRPr>
          </a:p>
          <a:p>
            <a:pPr algn="ctr"/>
            <a:r>
              <a:rPr lang="de-AT" sz="1400" dirty="0">
                <a:solidFill>
                  <a:schemeClr val="accent1"/>
                </a:solidFill>
              </a:rPr>
              <a:t>Studie im Auftrag der Bertelsmann Stiftung.</a:t>
            </a:r>
          </a:p>
          <a:p>
            <a:pPr algn="ctr"/>
            <a:endParaRPr lang="de-AT" sz="1400" dirty="0">
              <a:solidFill>
                <a:schemeClr val="accent1"/>
              </a:solidFill>
            </a:endParaRPr>
          </a:p>
          <a:p>
            <a:pPr algn="ctr"/>
            <a:r>
              <a:rPr lang="de-AT" sz="1400" dirty="0">
                <a:solidFill>
                  <a:schemeClr val="accent1"/>
                </a:solidFill>
              </a:rPr>
              <a:t>Online verfügbar unter:</a:t>
            </a:r>
          </a:p>
          <a:p>
            <a:pPr algn="ctr"/>
            <a:r>
              <a:rPr lang="de-AT" sz="1400" dirty="0">
                <a:solidFill>
                  <a:schemeClr val="accent1"/>
                </a:solidFill>
                <a:hlinkClick r:id="rId3"/>
              </a:rPr>
              <a:t>www.chance-ausbildung.de/effekte-ausbildungsgarantie</a:t>
            </a:r>
            <a:r>
              <a:rPr lang="de-AT" sz="1400" dirty="0">
                <a:solidFill>
                  <a:schemeClr val="accent1"/>
                </a:solidFill>
              </a:rPr>
              <a:t> </a:t>
            </a:r>
            <a:endParaRPr lang="nn-NO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09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6FF120-11E3-40A4-8054-A356FD30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br>
              <a:rPr lang="de-AT" sz="3100" dirty="0"/>
            </a:br>
            <a:r>
              <a:rPr lang="de-AT" sz="3100" dirty="0"/>
              <a:t>Appendix</a:t>
            </a:r>
            <a:br>
              <a:rPr lang="de-AT" dirty="0"/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37205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2445-F81F-4FF6-A883-72898875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629047"/>
            <a:ext cx="6840000" cy="393598"/>
          </a:xfrm>
        </p:spPr>
        <p:txBody>
          <a:bodyPr/>
          <a:lstStyle/>
          <a:p>
            <a:r>
              <a:rPr lang="de-AT" sz="2400" dirty="0"/>
              <a:t>Das Makromodell im Überblick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7AC8-43A6-4173-9A00-95D760324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/>
              <a:t>Überblick Makromodell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970E0-4574-4B59-8A51-6C8B1CAF58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516" y="1203598"/>
            <a:ext cx="8712968" cy="3816424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AT" sz="1600" dirty="0"/>
              <a:t>IHS Makromodell „</a:t>
            </a:r>
            <a:r>
              <a:rPr lang="de-AT" sz="1600" dirty="0" err="1"/>
              <a:t>TaxLab</a:t>
            </a:r>
            <a:r>
              <a:rPr lang="de-AT" sz="1600" dirty="0"/>
              <a:t>“ (</a:t>
            </a:r>
            <a:r>
              <a:rPr lang="de-AT" sz="1600" b="1" dirty="0" err="1"/>
              <a:t>Tax</a:t>
            </a:r>
            <a:r>
              <a:rPr lang="de-AT" sz="1600" dirty="0"/>
              <a:t> and </a:t>
            </a:r>
            <a:r>
              <a:rPr lang="de-AT" sz="1600" b="1" dirty="0"/>
              <a:t>Lab</a:t>
            </a:r>
            <a:r>
              <a:rPr lang="de-AT" sz="1600" dirty="0"/>
              <a:t>or Market Model):</a:t>
            </a:r>
          </a:p>
          <a:p>
            <a:pPr marL="800100" lvl="2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AT" sz="1600" dirty="0">
                <a:solidFill>
                  <a:prstClr val="black"/>
                </a:solidFill>
              </a:rPr>
              <a:t>Dynamisches allgemeines Gleichgewichtsmodell mit überlappenden Generationen</a:t>
            </a:r>
          </a:p>
          <a:p>
            <a:pPr marL="800100" lvl="2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AT" sz="1600" dirty="0">
                <a:solidFill>
                  <a:prstClr val="black"/>
                </a:solidFill>
              </a:rPr>
              <a:t>Detaillierte Abbildung insbesondere des Steuer-, Transfer- und Sozialversicherungssystems sowie des Arbeitsmarktes</a:t>
            </a:r>
          </a:p>
          <a:p>
            <a:pPr marL="800100" lvl="2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AT" sz="1600" dirty="0">
                <a:solidFill>
                  <a:prstClr val="black"/>
                </a:solidFill>
              </a:rPr>
              <a:t>Unterscheidung von Haushalten nach 3 Ausbildungs- und 8 Altersgruppen</a:t>
            </a:r>
          </a:p>
          <a:p>
            <a:pPr marL="800100" lvl="2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AT" sz="1600" dirty="0">
                <a:solidFill>
                  <a:prstClr val="black"/>
                </a:solidFill>
              </a:rPr>
              <a:t>Weitere Akteure sind ein repräsentatives Unternehmen und der Staat</a:t>
            </a:r>
          </a:p>
          <a:p>
            <a:pPr marL="800100" lvl="2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DE" sz="1600" dirty="0">
                <a:solidFill>
                  <a:prstClr val="black"/>
                </a:solidFill>
              </a:rPr>
              <a:t>Klassische Anwendungen: Simulation makroökonomischer Auswirkungen von Änderungen</a:t>
            </a:r>
            <a:r>
              <a:rPr lang="de-AT" sz="1600" dirty="0">
                <a:solidFill>
                  <a:prstClr val="black"/>
                </a:solidFill>
              </a:rPr>
              <a:t> / Reformen bzgl. Steuern/Transfers, Pensionssystem, Ausbildungs- und Altersstruktur der Bevölkerung, …  </a:t>
            </a:r>
          </a:p>
          <a:p>
            <a:pPr marL="800100" lvl="2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AT" sz="1600" dirty="0">
                <a:solidFill>
                  <a:prstClr val="black"/>
                </a:solidFill>
              </a:rPr>
              <a:t>Berücksichtigung von Rückkopplungseffekten in der Analyse (allgemeines Gleichgewicht)</a:t>
            </a:r>
          </a:p>
          <a:p>
            <a:pPr marL="800100" lvl="2" indent="-3429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de-AT" sz="1600" dirty="0">
                <a:solidFill>
                  <a:prstClr val="black"/>
                </a:solidFill>
              </a:rPr>
              <a:t>Modellversionen für insgesamt 14 EU-Länder, bestimmte Fragestellungen, Mehrländermodell</a:t>
            </a:r>
          </a:p>
          <a:p>
            <a:pPr marL="800100" lvl="2" indent="-342900">
              <a:buFont typeface="Wingdings" panose="05000000000000000000" pitchFamily="2" charset="2"/>
              <a:buChar char="v"/>
            </a:pPr>
            <a:endParaRPr lang="de-AT" sz="1600" dirty="0">
              <a:solidFill>
                <a:srgbClr val="000000"/>
              </a:solidFill>
              <a:latin typeface="Source Sans Pro"/>
            </a:endParaRPr>
          </a:p>
          <a:p>
            <a:pPr marL="0" indent="0">
              <a:buNone/>
            </a:pPr>
            <a:r>
              <a:rPr lang="de-AT" sz="1600" dirty="0"/>
              <a:t> </a:t>
            </a:r>
          </a:p>
          <a:p>
            <a:pPr marL="0" indent="0">
              <a:buNone/>
            </a:pPr>
            <a:endParaRPr lang="de-AT" sz="16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21000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2445-F81F-4FF6-A883-72898875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624255"/>
            <a:ext cx="6840000" cy="363319"/>
          </a:xfrm>
        </p:spPr>
        <p:txBody>
          <a:bodyPr/>
          <a:lstStyle/>
          <a:p>
            <a:r>
              <a:rPr lang="de-AT" sz="2400" dirty="0"/>
              <a:t>Lehrstellensuchende in Österreich 2018-2020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7AC8-43A6-4173-9A00-95D760324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i="1" dirty="0"/>
              <a:t> Volkswirtschaftliche Effekte einer Ausbildungsgarantie</a:t>
            </a:r>
            <a:endParaRPr lang="de-AT" dirty="0"/>
          </a:p>
        </p:txBody>
      </p:sp>
      <p:pic>
        <p:nvPicPr>
          <p:cNvPr id="6" name="Inhaltsplatzhalter 7">
            <a:extLst>
              <a:ext uri="{FF2B5EF4-FFF2-40B4-BE49-F238E27FC236}">
                <a16:creationId xmlns:a16="http://schemas.microsoft.com/office/drawing/2014/main" id="{9229E744-1782-421D-A6F8-AA90C1F09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523" y="1370013"/>
            <a:ext cx="4376954" cy="344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0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2445-F81F-4FF6-A883-72898875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624255"/>
            <a:ext cx="7776864" cy="363319"/>
          </a:xfrm>
        </p:spPr>
        <p:txBody>
          <a:bodyPr/>
          <a:lstStyle/>
          <a:p>
            <a:r>
              <a:rPr lang="de-AT" sz="2400" dirty="0"/>
              <a:t>Anteil der ÜBA an allen Lehrlingen im ersten Lehrjahr (in %)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7AC8-43A6-4173-9A00-95D760324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i="1" dirty="0"/>
              <a:t> Volkswirtschaftliche Effekte einer Ausbildungsgarantie</a:t>
            </a:r>
            <a:endParaRPr lang="de-AT" dirty="0"/>
          </a:p>
        </p:txBody>
      </p:sp>
      <p:pic>
        <p:nvPicPr>
          <p:cNvPr id="5" name="Inhaltsplatzhalter 7">
            <a:extLst>
              <a:ext uri="{FF2B5EF4-FFF2-40B4-BE49-F238E27FC236}">
                <a16:creationId xmlns:a16="http://schemas.microsoft.com/office/drawing/2014/main" id="{564F5B9D-1661-46F4-9F3E-D911A1649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030" y="1370013"/>
            <a:ext cx="4625941" cy="344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25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2445-F81F-4FF6-A883-72898875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24255"/>
            <a:ext cx="8568952" cy="363319"/>
          </a:xfrm>
        </p:spPr>
        <p:txBody>
          <a:bodyPr/>
          <a:lstStyle/>
          <a:p>
            <a:r>
              <a:rPr lang="de-AT" sz="2400" dirty="0"/>
              <a:t>Entwicklung der betrieblichen &amp; ÜBA-Lehrlinge (INDEX: 2009 = 100)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7AC8-43A6-4173-9A00-95D760324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i="1" dirty="0"/>
              <a:t> Volkswirtschaftliche Effekte einer Ausbildungsgarantie</a:t>
            </a:r>
            <a:endParaRPr lang="de-AT" dirty="0"/>
          </a:p>
        </p:txBody>
      </p:sp>
      <p:pic>
        <p:nvPicPr>
          <p:cNvPr id="4" name="Inhaltsplatzhalter 7">
            <a:extLst>
              <a:ext uri="{FF2B5EF4-FFF2-40B4-BE49-F238E27FC236}">
                <a16:creationId xmlns:a16="http://schemas.microsoft.com/office/drawing/2014/main" id="{D79C5250-A947-450A-A8AB-B075F52D8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970" y="1370013"/>
            <a:ext cx="5874060" cy="344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44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2445-F81F-4FF6-A883-72898875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624255"/>
            <a:ext cx="6840000" cy="363319"/>
          </a:xfrm>
        </p:spPr>
        <p:txBody>
          <a:bodyPr/>
          <a:lstStyle/>
          <a:p>
            <a:r>
              <a:rPr lang="de-AT" sz="2400" dirty="0"/>
              <a:t>Veränderung der Lehrlinge im ersten Lehrjahr gegenüber Vormonat (2019)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7AC8-43A6-4173-9A00-95D760324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i="1" dirty="0"/>
              <a:t> Volkswirtschaftliche Effekte einer Ausbildungsgarantie</a:t>
            </a:r>
            <a:endParaRPr lang="de-AT" dirty="0"/>
          </a:p>
        </p:txBody>
      </p:sp>
      <p:pic>
        <p:nvPicPr>
          <p:cNvPr id="4" name="Inhaltsplatzhalter 7">
            <a:extLst>
              <a:ext uri="{FF2B5EF4-FFF2-40B4-BE49-F238E27FC236}">
                <a16:creationId xmlns:a16="http://schemas.microsoft.com/office/drawing/2014/main" id="{1813BB58-69AB-4DB1-813E-33445B4E5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432" y="1370013"/>
            <a:ext cx="3997136" cy="344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13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2445-F81F-4FF6-A883-72898875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624255"/>
            <a:ext cx="6840000" cy="363319"/>
          </a:xfrm>
        </p:spPr>
        <p:txBody>
          <a:bodyPr/>
          <a:lstStyle/>
          <a:p>
            <a:r>
              <a:rPr lang="de-AT" sz="2400" dirty="0"/>
              <a:t>Verteilung der Abgänge aus der ÜBA 2015-2020 (in %)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7AC8-43A6-4173-9A00-95D760324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i="1" dirty="0"/>
              <a:t> Volkswirtschaftliche Effekte einer Ausbildungsgarantie</a:t>
            </a:r>
            <a:endParaRPr lang="de-AT" dirty="0"/>
          </a:p>
        </p:txBody>
      </p:sp>
      <p:pic>
        <p:nvPicPr>
          <p:cNvPr id="4" name="Inhaltsplatzhalter 7">
            <a:extLst>
              <a:ext uri="{FF2B5EF4-FFF2-40B4-BE49-F238E27FC236}">
                <a16:creationId xmlns:a16="http://schemas.microsoft.com/office/drawing/2014/main" id="{D82132E1-73C6-40F2-AC3F-264A62260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296" y="1370013"/>
            <a:ext cx="3723409" cy="344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7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2445-F81F-4FF6-A883-72898875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624255"/>
            <a:ext cx="6840000" cy="363319"/>
          </a:xfrm>
        </p:spPr>
        <p:txBody>
          <a:bodyPr/>
          <a:lstStyle/>
          <a:p>
            <a:r>
              <a:rPr lang="de-AT" sz="2400" dirty="0"/>
              <a:t>Entwicklung der ÜBA unter </a:t>
            </a:r>
            <a:r>
              <a:rPr lang="de-AT" sz="2400" dirty="0" err="1"/>
              <a:t>Coronabedingungen</a:t>
            </a:r>
            <a:r>
              <a:rPr lang="de-AT" sz="2400" dirty="0"/>
              <a:t> </a:t>
            </a:r>
            <a:br>
              <a:rPr lang="de-AT" sz="2400" dirty="0"/>
            </a:br>
            <a:r>
              <a:rPr lang="de-AT" sz="2400" dirty="0"/>
              <a:t>(INDEX: 02/20 = 100)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7AC8-43A6-4173-9A00-95D760324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i="1" dirty="0"/>
              <a:t> Volkswirtschaftliche Effekte einer Ausbildungsgarantie</a:t>
            </a:r>
            <a:endParaRPr lang="de-AT" dirty="0"/>
          </a:p>
        </p:txBody>
      </p:sp>
      <p:pic>
        <p:nvPicPr>
          <p:cNvPr id="4" name="Inhaltsplatzhalter 7">
            <a:extLst>
              <a:ext uri="{FF2B5EF4-FFF2-40B4-BE49-F238E27FC236}">
                <a16:creationId xmlns:a16="http://schemas.microsoft.com/office/drawing/2014/main" id="{F69C4829-8488-4572-9C9F-136C658B3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761" y="1370013"/>
            <a:ext cx="4728479" cy="344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06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2445-F81F-4FF6-A883-72898875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624255"/>
            <a:ext cx="6840000" cy="363319"/>
          </a:xfrm>
        </p:spPr>
        <p:txBody>
          <a:bodyPr/>
          <a:lstStyle/>
          <a:p>
            <a:r>
              <a:rPr lang="de-AT" sz="2400" dirty="0"/>
              <a:t>Auswirkungen auf das Bruttoinlandsprodukt (Veränderung in %)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7AC8-43A6-4173-9A00-95D760324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i="1" dirty="0"/>
              <a:t> Volkswirtschaftliche Effekte einer Ausbildungsgarantie</a:t>
            </a:r>
            <a:endParaRPr lang="de-AT" dirty="0"/>
          </a:p>
        </p:txBody>
      </p:sp>
      <p:pic>
        <p:nvPicPr>
          <p:cNvPr id="4" name="Inhaltsplatzhalter 7">
            <a:extLst>
              <a:ext uri="{FF2B5EF4-FFF2-40B4-BE49-F238E27FC236}">
                <a16:creationId xmlns:a16="http://schemas.microsoft.com/office/drawing/2014/main" id="{42584CC4-04C0-4BBB-9BD6-FDB2FE351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401" y="1370013"/>
            <a:ext cx="3611198" cy="344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9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2445-F81F-4FF6-A883-72898875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624255"/>
            <a:ext cx="6840000" cy="363319"/>
          </a:xfrm>
        </p:spPr>
        <p:txBody>
          <a:bodyPr/>
          <a:lstStyle/>
          <a:p>
            <a:r>
              <a:rPr lang="de-AT" sz="2400" dirty="0"/>
              <a:t>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7AC8-43A6-4173-9A00-95D760324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i="1" dirty="0"/>
              <a:t> Volkswirtschaftliche Effekte einer Ausbildungsgarantie</a:t>
            </a:r>
            <a:endParaRPr lang="de-A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E30B8D-9918-49AD-91B4-1B0ACD83C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65" y="624254"/>
            <a:ext cx="5588069" cy="45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26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2445-F81F-4FF6-A883-72898875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624255"/>
            <a:ext cx="8136432" cy="363319"/>
          </a:xfrm>
        </p:spPr>
        <p:txBody>
          <a:bodyPr/>
          <a:lstStyle/>
          <a:p>
            <a:r>
              <a:rPr lang="de-AT" sz="2400" dirty="0"/>
              <a:t>Auswirkungen auf den Budgetsaldo </a:t>
            </a:r>
            <a:br>
              <a:rPr lang="de-AT" sz="2400" dirty="0"/>
            </a:br>
            <a:r>
              <a:rPr lang="de-AT" sz="2400" dirty="0"/>
              <a:t>(Veränderung in % des BIP)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7AC8-43A6-4173-9A00-95D760324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i="1" dirty="0"/>
              <a:t> Volkswirtschaftliche Effekte einer Ausbildungsgarantie</a:t>
            </a:r>
            <a:endParaRPr lang="de-AT" dirty="0"/>
          </a:p>
        </p:txBody>
      </p:sp>
      <p:pic>
        <p:nvPicPr>
          <p:cNvPr id="4" name="Grafik 11">
            <a:extLst>
              <a:ext uri="{FF2B5EF4-FFF2-40B4-BE49-F238E27FC236}">
                <a16:creationId xmlns:a16="http://schemas.microsoft.com/office/drawing/2014/main" id="{1C462A88-9798-4776-85C3-7D4077625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560" y="1369219"/>
            <a:ext cx="4661127" cy="345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65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2445-F81F-4FF6-A883-72898875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624255"/>
            <a:ext cx="6840000" cy="363319"/>
          </a:xfrm>
        </p:spPr>
        <p:txBody>
          <a:bodyPr/>
          <a:lstStyle/>
          <a:p>
            <a:r>
              <a:rPr lang="de-AT" sz="2400" dirty="0"/>
              <a:t>Auswirkungen auf die Arbeitslosenquote (in %)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7AC8-43A6-4173-9A00-95D760324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i="1" dirty="0"/>
              <a:t> Volkswirtschaftliche Effekte einer Ausbildungsgarantie</a:t>
            </a:r>
            <a:endParaRPr lang="de-AT" dirty="0"/>
          </a:p>
        </p:txBody>
      </p:sp>
      <p:pic>
        <p:nvPicPr>
          <p:cNvPr id="4" name="Inhaltsplatzhalter 7">
            <a:extLst>
              <a:ext uri="{FF2B5EF4-FFF2-40B4-BE49-F238E27FC236}">
                <a16:creationId xmlns:a16="http://schemas.microsoft.com/office/drawing/2014/main" id="{F37AEC68-7967-4347-AED2-41E1AA1CD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012" y="1224000"/>
            <a:ext cx="4354980" cy="35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7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2445-F81F-4FF6-A883-72898875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24255"/>
            <a:ext cx="8424936" cy="363319"/>
          </a:xfrm>
        </p:spPr>
        <p:txBody>
          <a:bodyPr/>
          <a:lstStyle/>
          <a:p>
            <a:r>
              <a:rPr lang="de-AT" sz="2400" dirty="0"/>
              <a:t>Auswirkungen auf die effektive Beschäftigung (Veränderung in %)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7AC8-43A6-4173-9A00-95D760324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i="1" dirty="0"/>
              <a:t> Volkswirtschaftliche Effekte einer Ausbildungsgarantie</a:t>
            </a:r>
            <a:endParaRPr lang="de-AT" dirty="0"/>
          </a:p>
        </p:txBody>
      </p:sp>
      <p:pic>
        <p:nvPicPr>
          <p:cNvPr id="4" name="Inhaltsplatzhalter 7">
            <a:extLst>
              <a:ext uri="{FF2B5EF4-FFF2-40B4-BE49-F238E27FC236}">
                <a16:creationId xmlns:a16="http://schemas.microsoft.com/office/drawing/2014/main" id="{520C12AF-520C-4A50-AB64-020983844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341" y="1224000"/>
            <a:ext cx="4029076" cy="35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76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2445-F81F-4FF6-A883-72898875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624255"/>
            <a:ext cx="6840000" cy="363319"/>
          </a:xfrm>
        </p:spPr>
        <p:txBody>
          <a:bodyPr/>
          <a:lstStyle/>
          <a:p>
            <a:r>
              <a:rPr lang="de-AT" sz="2400" dirty="0"/>
              <a:t>Fiskalische Auswirkungen im Basisszenario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7AC8-43A6-4173-9A00-95D760324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i="1" dirty="0"/>
              <a:t> Volkswirtschaftliche Effekte einer Ausbildungsgarantie</a:t>
            </a:r>
            <a:endParaRPr lang="de-AT" dirty="0"/>
          </a:p>
        </p:txBody>
      </p:sp>
      <p:pic>
        <p:nvPicPr>
          <p:cNvPr id="4" name="Inhaltsplatzhalter 7">
            <a:extLst>
              <a:ext uri="{FF2B5EF4-FFF2-40B4-BE49-F238E27FC236}">
                <a16:creationId xmlns:a16="http://schemas.microsoft.com/office/drawing/2014/main" id="{8301EBF8-300D-4C2B-9ABB-B84E8BC09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61" y="1224000"/>
            <a:ext cx="4005894" cy="35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30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2445-F81F-4FF6-A883-72898875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624255"/>
            <a:ext cx="6840000" cy="363319"/>
          </a:xfrm>
        </p:spPr>
        <p:txBody>
          <a:bodyPr/>
          <a:lstStyle/>
          <a:p>
            <a:r>
              <a:rPr lang="de-AT" sz="2400" dirty="0"/>
              <a:t>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7AC8-43A6-4173-9A00-95D760324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i="1" dirty="0"/>
              <a:t> Volkswirtschaftliche Effekte einer Ausbildungsgarantie</a:t>
            </a:r>
            <a:endParaRPr lang="de-A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E30B8D-9918-49AD-91B4-1B0ACD83C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65" y="624254"/>
            <a:ext cx="5588069" cy="45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26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2445-F81F-4FF6-A883-72898875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624255"/>
            <a:ext cx="6840000" cy="363319"/>
          </a:xfrm>
        </p:spPr>
        <p:txBody>
          <a:bodyPr/>
          <a:lstStyle/>
          <a:p>
            <a:r>
              <a:rPr lang="de-AT" sz="2400" dirty="0"/>
              <a:t>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7AC8-43A6-4173-9A00-95D760324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i="1" dirty="0"/>
              <a:t> Volkswirtschaftliche Effekte einer Ausbildungsgarantie</a:t>
            </a:r>
            <a:endParaRPr lang="de-A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031B2-2375-4818-98BB-E3514C3EE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50" y="624254"/>
            <a:ext cx="7215499" cy="45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9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2445-F81F-4FF6-A883-72898875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624255"/>
            <a:ext cx="6840000" cy="363319"/>
          </a:xfrm>
        </p:spPr>
        <p:txBody>
          <a:bodyPr/>
          <a:lstStyle/>
          <a:p>
            <a:r>
              <a:rPr lang="de-AT" sz="2400" dirty="0"/>
              <a:t>Hintergrund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7AC8-43A6-4173-9A00-95D760324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i="1" dirty="0"/>
              <a:t> Volkswirtschaftliche Effekte einer Ausbildungsgarantie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B51BA3-F58E-4ED4-B578-D6B7869FFD3E}"/>
              </a:ext>
            </a:extLst>
          </p:cNvPr>
          <p:cNvSpPr txBox="1"/>
          <p:nvPr/>
        </p:nvSpPr>
        <p:spPr>
          <a:xfrm>
            <a:off x="287524" y="1131590"/>
            <a:ext cx="8568952" cy="3559949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pPr marL="267891" indent="-267891" defTabSz="685800">
              <a:spcBef>
                <a:spcPts val="600"/>
              </a:spcBef>
              <a:spcAft>
                <a:spcPts val="675"/>
              </a:spcAft>
              <a:buClr>
                <a:srgbClr val="9B2341"/>
              </a:buClr>
              <a:buFont typeface="Wingdings" panose="05000000000000000000" pitchFamily="2" charset="2"/>
              <a:buChar char="v"/>
              <a:defRPr/>
            </a:pPr>
            <a:r>
              <a:rPr lang="de-AT" sz="1400" dirty="0">
                <a:solidFill>
                  <a:srgbClr val="000000"/>
                </a:solidFill>
                <a:latin typeface="Source Sans Pro"/>
              </a:rPr>
              <a:t>Berufliche Bildung erfolgt in DE und AT überwiegend im „dualen System“ (Berufsschule &amp; betriebliche Ausbildungsstelle)</a:t>
            </a:r>
          </a:p>
          <a:p>
            <a:pPr marL="267891" lvl="1" indent="-267891" defTabSz="685800">
              <a:spcBef>
                <a:spcPts val="600"/>
              </a:spcBef>
              <a:spcAft>
                <a:spcPts val="675"/>
              </a:spcAft>
              <a:buClr>
                <a:srgbClr val="9B2341"/>
              </a:buClr>
              <a:buFont typeface="Wingdings" panose="05000000000000000000" pitchFamily="2" charset="2"/>
              <a:buChar char="v"/>
              <a:defRPr/>
            </a:pPr>
            <a:r>
              <a:rPr lang="de-AT" sz="1400" dirty="0">
                <a:solidFill>
                  <a:srgbClr val="000000"/>
                </a:solidFill>
                <a:latin typeface="Source Sans Pro"/>
              </a:rPr>
              <a:t>Der Ausbildungsmarkt in DE und AT funktioniert mehrheitlich gut, jedoch findet Jahr für Jahr  eine beträchtliche Zahl von jugendlichen </a:t>
            </a:r>
            <a:r>
              <a:rPr lang="de-AT" sz="1400" dirty="0" err="1">
                <a:solidFill>
                  <a:srgbClr val="000000"/>
                </a:solidFill>
                <a:latin typeface="Source Sans Pro"/>
              </a:rPr>
              <a:t>Bewerber:innen</a:t>
            </a:r>
            <a:r>
              <a:rPr lang="de-AT" sz="1400" dirty="0">
                <a:solidFill>
                  <a:srgbClr val="000000"/>
                </a:solidFill>
                <a:latin typeface="Source Sans Pro"/>
              </a:rPr>
              <a:t> (trotz angemessener Suche und zahlreicher unbesetzter Ausbildungsstellen) keinen betrieblichen Ausbildungsplatz. </a:t>
            </a:r>
          </a:p>
          <a:p>
            <a:pPr marL="267891" lvl="1" indent="-267891" defTabSz="685800">
              <a:spcBef>
                <a:spcPts val="600"/>
              </a:spcBef>
              <a:spcAft>
                <a:spcPts val="675"/>
              </a:spcAft>
              <a:buClr>
                <a:srgbClr val="9B2341"/>
              </a:buClr>
              <a:buFont typeface="Wingdings" panose="05000000000000000000" pitchFamily="2" charset="2"/>
              <a:buChar char="v"/>
              <a:defRPr/>
            </a:pPr>
            <a:r>
              <a:rPr lang="de-AT" sz="1400" dirty="0">
                <a:solidFill>
                  <a:srgbClr val="000000"/>
                </a:solidFill>
                <a:latin typeface="Source Sans Pro"/>
              </a:rPr>
              <a:t>Individuelle Folgen: Wenn Jugendliche ohne Ausbildungsalternative ihren Bildungsweg vorzeitig abbrechen, kann sich das maßgeblich auf ihre gesamte Erwerbskarriere und ihr Lebenseinkommen auswirken.</a:t>
            </a:r>
          </a:p>
          <a:p>
            <a:pPr marL="267891" lvl="1" indent="-267891" defTabSz="685800">
              <a:spcBef>
                <a:spcPts val="600"/>
              </a:spcBef>
              <a:spcAft>
                <a:spcPts val="675"/>
              </a:spcAft>
              <a:buClr>
                <a:srgbClr val="9B2341"/>
              </a:buClr>
              <a:buFont typeface="Wingdings" panose="05000000000000000000" pitchFamily="2" charset="2"/>
              <a:buChar char="v"/>
              <a:defRPr/>
            </a:pPr>
            <a:r>
              <a:rPr lang="de-AT" sz="1400" dirty="0">
                <a:solidFill>
                  <a:srgbClr val="000000"/>
                </a:solidFill>
                <a:latin typeface="Source Sans Pro"/>
              </a:rPr>
              <a:t>Gesamtwirtschaftliche Folgen: Kommt es aus strukturellen Gründen bei vielen Jugendlichen zu frühen Bildungsabbrüchen, kann dies auf die Volkswirtschaft und die öffentlichen Haushalte spürbare negative Effekte haben.  </a:t>
            </a:r>
          </a:p>
          <a:p>
            <a:pPr marL="267891" lvl="1" indent="-267891" defTabSz="685800">
              <a:spcBef>
                <a:spcPts val="600"/>
              </a:spcBef>
              <a:spcAft>
                <a:spcPts val="675"/>
              </a:spcAft>
              <a:buClr>
                <a:srgbClr val="9B2341"/>
              </a:buClr>
              <a:buFont typeface="Wingdings" panose="05000000000000000000" pitchFamily="2" charset="2"/>
              <a:buChar char="v"/>
              <a:defRPr/>
            </a:pPr>
            <a:r>
              <a:rPr lang="de-AT" sz="1400" dirty="0">
                <a:solidFill>
                  <a:srgbClr val="000000"/>
                </a:solidFill>
                <a:latin typeface="Source Sans Pro"/>
              </a:rPr>
              <a:t>Ausbildungsgarantie in AT: „unversorgte“ jugendliche </a:t>
            </a:r>
            <a:r>
              <a:rPr lang="de-AT" sz="1400" dirty="0" err="1">
                <a:solidFill>
                  <a:srgbClr val="000000"/>
                </a:solidFill>
                <a:latin typeface="Source Sans Pro"/>
              </a:rPr>
              <a:t>Bewerber:innen</a:t>
            </a:r>
            <a:r>
              <a:rPr lang="de-AT" sz="1400" dirty="0">
                <a:solidFill>
                  <a:srgbClr val="000000"/>
                </a:solidFill>
                <a:latin typeface="Source Sans Pro"/>
              </a:rPr>
              <a:t> können in der „überbetrieblichen Lehrausbildung“ (ÜBA) eine Ausbildung beginnen; diese erfolgt in Kooperation mit Wirtschaftsbetrieben und ist grundsätzlich auf die Vermittlung in betriebliche Ausbildungsstellen ausgerichtet </a:t>
            </a:r>
          </a:p>
        </p:txBody>
      </p:sp>
    </p:spTree>
    <p:extLst>
      <p:ext uri="{BB962C8B-B14F-4D97-AF65-F5344CB8AC3E}">
        <p14:creationId xmlns:p14="http://schemas.microsoft.com/office/powerpoint/2010/main" val="969369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2445-F81F-4FF6-A883-72898875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624255"/>
            <a:ext cx="6840000" cy="363319"/>
          </a:xfrm>
        </p:spPr>
        <p:txBody>
          <a:bodyPr/>
          <a:lstStyle/>
          <a:p>
            <a:r>
              <a:rPr lang="de-AT" sz="2400" dirty="0"/>
              <a:t>Fragestellung und Methodik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7AC8-43A6-4173-9A00-95D760324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i="1" dirty="0"/>
              <a:t> Volkswirtschaftliche Effekte einer Ausbildungsgarantie</a:t>
            </a:r>
            <a:endParaRPr lang="de-A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B51BA3-F58E-4ED4-B578-D6B7869FFD3E}"/>
              </a:ext>
            </a:extLst>
          </p:cNvPr>
          <p:cNvSpPr txBox="1"/>
          <p:nvPr/>
        </p:nvSpPr>
        <p:spPr>
          <a:xfrm>
            <a:off x="287524" y="1131590"/>
            <a:ext cx="8568952" cy="3811300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pPr marL="267891" marR="0" lvl="0" indent="-267891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75"/>
              </a:spcAft>
              <a:buClr>
                <a:srgbClr val="9B2341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A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Fragestellung:</a:t>
            </a:r>
          </a:p>
          <a:p>
            <a:pPr marL="259556" lvl="1" defTabSz="685800">
              <a:spcAft>
                <a:spcPts val="300"/>
              </a:spcAft>
              <a:buClr>
                <a:srgbClr val="9B2341"/>
              </a:buClr>
              <a:defRPr/>
            </a:pPr>
            <a:r>
              <a:rPr kumimoji="0" lang="de-AT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Welche Auswirkungen auf die Volkswirtschaft und die öffentlichen Haushalte wären zu erwarten, wenn in Deutschland eine Ausbildungsgarantie nach dem österreichischen Modell der </a:t>
            </a:r>
            <a:r>
              <a:rPr lang="de-AT" sz="1400" i="1" dirty="0">
                <a:solidFill>
                  <a:srgbClr val="000000"/>
                </a:solidFill>
                <a:latin typeface="Source Sans Pro"/>
              </a:rPr>
              <a:t>überbetrieblichen Lehrausbildung (ÜBA) eingeführt würde?</a:t>
            </a:r>
          </a:p>
          <a:p>
            <a:pPr marL="267891" marR="0" lvl="0" indent="-267891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75"/>
              </a:spcAft>
              <a:buClr>
                <a:srgbClr val="9B2341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A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Methodik:</a:t>
            </a:r>
          </a:p>
          <a:p>
            <a:pPr marL="602456" marR="0" lvl="1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9B2341"/>
              </a:buClr>
              <a:buSzTx/>
              <a:buFont typeface="+mj-lt"/>
              <a:buAutoNum type="arabicParenBoth"/>
              <a:tabLst/>
              <a:defRPr/>
            </a:pP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Darstellung und Analyse empirischer Kennzahlen und Indikatoren zur ÜBA in Österreich</a:t>
            </a:r>
          </a:p>
          <a:p>
            <a:pPr marL="1059604" lvl="2" indent="-342900" defTabSz="685800">
              <a:spcAft>
                <a:spcPts val="300"/>
              </a:spcAft>
              <a:buClr>
                <a:srgbClr val="9B2341"/>
              </a:buClr>
              <a:buFont typeface="Wingdings" panose="05000000000000000000" pitchFamily="2" charset="2"/>
              <a:buChar char="Ø"/>
              <a:defRPr/>
            </a:pPr>
            <a:r>
              <a:rPr lang="de-AT" sz="1400" dirty="0">
                <a:solidFill>
                  <a:srgbClr val="000000"/>
                </a:solidFill>
                <a:latin typeface="Source Sans Pro"/>
              </a:rPr>
              <a:t>Zielgruppe und Ausschöpfung, Erfolgsquote der </a:t>
            </a:r>
            <a:r>
              <a:rPr lang="de-AT" sz="1400" dirty="0" err="1">
                <a:solidFill>
                  <a:srgbClr val="000000"/>
                </a:solidFill>
                <a:latin typeface="Source Sans Pro"/>
              </a:rPr>
              <a:t>Teilnehmer:innen</a:t>
            </a:r>
            <a:r>
              <a:rPr lang="de-AT" sz="1400" dirty="0">
                <a:solidFill>
                  <a:srgbClr val="000000"/>
                </a:solidFill>
                <a:latin typeface="Source Sans Pro"/>
              </a:rPr>
              <a:t>, Häufigkeit von Wechseln in betriebliche Ausbildung, öffentliche Ausbildungskosten, …</a:t>
            </a:r>
          </a:p>
          <a:p>
            <a:pPr marL="1059604" lvl="2" indent="-342900" defTabSz="685800">
              <a:spcAft>
                <a:spcPts val="300"/>
              </a:spcAft>
              <a:buClr>
                <a:srgbClr val="9B2341"/>
              </a:buClr>
              <a:buFont typeface="Wingdings" panose="05000000000000000000" pitchFamily="2" charset="2"/>
              <a:buChar char="Ø"/>
              <a:defRPr/>
            </a:pPr>
            <a:r>
              <a:rPr lang="de-AT" sz="1400" dirty="0">
                <a:solidFill>
                  <a:srgbClr val="000000"/>
                </a:solidFill>
                <a:latin typeface="Source Sans Pro"/>
              </a:rPr>
              <a:t>Grundlage für Modellierung der Ausbildungsgarantie in Modellsimulationen </a:t>
            </a:r>
            <a:endParaRPr kumimoji="0" lang="de-A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602456" lvl="1" indent="-342900" defTabSz="685800">
              <a:spcBef>
                <a:spcPts val="600"/>
              </a:spcBef>
              <a:spcAft>
                <a:spcPts val="300"/>
              </a:spcAft>
              <a:buClr>
                <a:srgbClr val="9B2341"/>
              </a:buClr>
              <a:buFont typeface="+mj-lt"/>
              <a:buAutoNum type="arabicParenBoth"/>
              <a:defRPr/>
            </a:pPr>
            <a:r>
              <a:rPr lang="de-AT" sz="1400" dirty="0">
                <a:solidFill>
                  <a:srgbClr val="000000"/>
                </a:solidFill>
                <a:latin typeface="Source Sans Pro"/>
              </a:rPr>
              <a:t>Modellsimulationen von Szenarien für die Einführung einer Ausbildungsgarantie in Deutschland</a:t>
            </a:r>
          </a:p>
          <a:p>
            <a:pPr marL="1059604" lvl="2" indent="-342900" defTabSz="685800">
              <a:spcAft>
                <a:spcPts val="300"/>
              </a:spcAft>
              <a:buClr>
                <a:srgbClr val="9B2341"/>
              </a:buClr>
              <a:buFont typeface="Wingdings" panose="05000000000000000000" pitchFamily="2" charset="2"/>
              <a:buChar char="Ø"/>
              <a:defRPr/>
            </a:pPr>
            <a:r>
              <a:rPr lang="de-AT" sz="1400" dirty="0">
                <a:solidFill>
                  <a:srgbClr val="000000"/>
                </a:solidFill>
                <a:latin typeface="Source Sans Pro"/>
              </a:rPr>
              <a:t>Quantitatives makroökonomisches Modell (</a:t>
            </a:r>
            <a:r>
              <a:rPr lang="de-AT" sz="1400" i="1" dirty="0" err="1">
                <a:solidFill>
                  <a:srgbClr val="000000"/>
                </a:solidFill>
                <a:latin typeface="Source Sans Pro"/>
              </a:rPr>
              <a:t>TaxLab</a:t>
            </a:r>
            <a:r>
              <a:rPr lang="de-AT" sz="1400" dirty="0">
                <a:solidFill>
                  <a:srgbClr val="000000"/>
                </a:solidFill>
                <a:latin typeface="Source Sans Pro"/>
              </a:rPr>
              <a:t>), das die wirtschaftlichen und institutionellen Gegebenheiten in DE abbildet</a:t>
            </a:r>
          </a:p>
          <a:p>
            <a:pPr marL="1059604" lvl="2" indent="-342900" defTabSz="685800">
              <a:spcAft>
                <a:spcPts val="300"/>
              </a:spcAft>
              <a:buClr>
                <a:srgbClr val="9B2341"/>
              </a:buClr>
              <a:buFont typeface="Wingdings" panose="05000000000000000000" pitchFamily="2" charset="2"/>
              <a:buChar char="Ø"/>
              <a:defRPr/>
            </a:pPr>
            <a:r>
              <a:rPr lang="de-AT" sz="1400" dirty="0">
                <a:solidFill>
                  <a:srgbClr val="000000"/>
                </a:solidFill>
                <a:latin typeface="Source Sans Pro"/>
              </a:rPr>
              <a:t>Variation der Szenarien: </a:t>
            </a:r>
            <a:r>
              <a:rPr lang="de-AT" sz="1400" dirty="0" err="1">
                <a:solidFill>
                  <a:srgbClr val="000000"/>
                </a:solidFill>
                <a:latin typeface="Source Sans Pro"/>
              </a:rPr>
              <a:t>Absolvent:innenzahl</a:t>
            </a:r>
            <a:r>
              <a:rPr lang="de-AT" sz="1400" dirty="0">
                <a:solidFill>
                  <a:srgbClr val="000000"/>
                </a:solidFill>
                <a:latin typeface="Source Sans Pro"/>
              </a:rPr>
              <a:t>, Ausbildungskosten, Verdrängung betrieblicher Ausbildungsstellen, Löhne von </a:t>
            </a:r>
            <a:r>
              <a:rPr lang="de-AT" sz="1400" dirty="0" err="1">
                <a:solidFill>
                  <a:srgbClr val="000000"/>
                </a:solidFill>
                <a:latin typeface="Source Sans Pro"/>
              </a:rPr>
              <a:t>Absolvent:innen</a:t>
            </a:r>
            <a:r>
              <a:rPr lang="de-AT" sz="1400" dirty="0">
                <a:solidFill>
                  <a:srgbClr val="000000"/>
                </a:solidFill>
                <a:latin typeface="Source Sans Pro"/>
              </a:rPr>
              <a:t>, … </a:t>
            </a:r>
            <a:endParaRPr kumimoji="0" lang="de-A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043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2445-F81F-4FF6-A883-72898875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624255"/>
            <a:ext cx="6840000" cy="363319"/>
          </a:xfrm>
        </p:spPr>
        <p:txBody>
          <a:bodyPr/>
          <a:lstStyle/>
          <a:p>
            <a:r>
              <a:rPr lang="de-AT" sz="2400" dirty="0"/>
              <a:t>Zentrale Indikatoren der ÜBA in Österreich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7AC8-43A6-4173-9A00-95D760324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i="1" dirty="0"/>
              <a:t> Volkswirtschaftliche Effekte einer Ausbildungsgarantie</a:t>
            </a:r>
            <a:endParaRPr lang="de-A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B51BA3-F58E-4ED4-B578-D6B7869FFD3E}"/>
              </a:ext>
            </a:extLst>
          </p:cNvPr>
          <p:cNvSpPr txBox="1"/>
          <p:nvPr/>
        </p:nvSpPr>
        <p:spPr>
          <a:xfrm>
            <a:off x="287524" y="1131590"/>
            <a:ext cx="8568952" cy="3321422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pPr marL="267891" marR="0" lvl="0" indent="-267891" defTabSz="685800" fontAlgn="auto">
              <a:lnSpc>
                <a:spcPct val="100000"/>
              </a:lnSpc>
              <a:spcBef>
                <a:spcPts val="1200"/>
              </a:spcBef>
              <a:spcAft>
                <a:spcPts val="675"/>
              </a:spcAft>
              <a:buClr>
                <a:srgbClr val="9B2341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AT" sz="1400" dirty="0">
                <a:solidFill>
                  <a:srgbClr val="000000"/>
                </a:solidFill>
                <a:latin typeface="Source Sans Pro"/>
              </a:rPr>
              <a:t>Ausschöpfung der Zielgruppe: </a:t>
            </a:r>
          </a:p>
          <a:p>
            <a:pPr marL="742898" lvl="1" indent="-285750" defTabSz="685800">
              <a:spcAft>
                <a:spcPts val="675"/>
              </a:spcAft>
              <a:buClr>
                <a:srgbClr val="9B2341"/>
              </a:buClr>
              <a:buFont typeface="Wingdings" panose="05000000000000000000" pitchFamily="2" charset="2"/>
              <a:buChar char="Ø"/>
              <a:defRPr/>
            </a:pPr>
            <a:r>
              <a:rPr lang="de-AT" sz="1400" dirty="0">
                <a:solidFill>
                  <a:srgbClr val="000000"/>
                </a:solidFill>
                <a:latin typeface="Source Sans Pro"/>
              </a:rPr>
              <a:t>40% der erfolglos lehrstellensuchenden Jugendlichen nehmen ÜBA in Anspruch</a:t>
            </a:r>
          </a:p>
          <a:p>
            <a:pPr marL="267891" marR="0" lvl="0" indent="-267891" defTabSz="685800" fontAlgn="auto">
              <a:lnSpc>
                <a:spcPct val="100000"/>
              </a:lnSpc>
              <a:spcBef>
                <a:spcPts val="600"/>
              </a:spcBef>
              <a:spcAft>
                <a:spcPts val="675"/>
              </a:spcAft>
              <a:buClr>
                <a:srgbClr val="9B2341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AT" sz="1400" dirty="0">
                <a:solidFill>
                  <a:srgbClr val="000000"/>
                </a:solidFill>
                <a:latin typeface="Source Sans Pro"/>
              </a:rPr>
              <a:t>Erfolgsquote: </a:t>
            </a:r>
          </a:p>
          <a:p>
            <a:pPr marL="742898" lvl="1" indent="-285750" defTabSz="685800">
              <a:spcAft>
                <a:spcPts val="675"/>
              </a:spcAft>
              <a:buClr>
                <a:srgbClr val="9B2341"/>
              </a:buClr>
              <a:buFont typeface="Wingdings" panose="05000000000000000000" pitchFamily="2" charset="2"/>
              <a:buChar char="Ø"/>
              <a:defRPr/>
            </a:pPr>
            <a:r>
              <a:rPr lang="de-AT" sz="1400" dirty="0">
                <a:solidFill>
                  <a:srgbClr val="000000"/>
                </a:solidFill>
                <a:latin typeface="Source Sans Pro"/>
              </a:rPr>
              <a:t>2/3 der </a:t>
            </a:r>
            <a:r>
              <a:rPr lang="de-AT" sz="1400" dirty="0" err="1">
                <a:solidFill>
                  <a:srgbClr val="000000"/>
                </a:solidFill>
                <a:latin typeface="Source Sans Pro"/>
              </a:rPr>
              <a:t>ÜBA-Teilnehmer:innen</a:t>
            </a:r>
            <a:r>
              <a:rPr lang="de-AT" sz="1400" dirty="0">
                <a:solidFill>
                  <a:srgbClr val="000000"/>
                </a:solidFill>
                <a:latin typeface="Source Sans Pro"/>
              </a:rPr>
              <a:t> schließen die Ausbildung mit Erfolg ab</a:t>
            </a:r>
          </a:p>
          <a:p>
            <a:pPr marL="267891" marR="0" lvl="0" indent="-267891" defTabSz="685800" fontAlgn="auto">
              <a:lnSpc>
                <a:spcPct val="100000"/>
              </a:lnSpc>
              <a:spcBef>
                <a:spcPts val="600"/>
              </a:spcBef>
              <a:spcAft>
                <a:spcPts val="675"/>
              </a:spcAft>
              <a:buClr>
                <a:srgbClr val="9B2341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AT" sz="1400" dirty="0">
                <a:solidFill>
                  <a:srgbClr val="000000"/>
                </a:solidFill>
                <a:latin typeface="Source Sans Pro"/>
              </a:rPr>
              <a:t>Wechsel in betriebliche Ausbildung: </a:t>
            </a:r>
          </a:p>
          <a:p>
            <a:pPr marL="742898" lvl="1" indent="-285750" defTabSz="685800">
              <a:spcAft>
                <a:spcPts val="675"/>
              </a:spcAft>
              <a:buClr>
                <a:srgbClr val="9B2341"/>
              </a:buClr>
              <a:buFont typeface="Wingdings" panose="05000000000000000000" pitchFamily="2" charset="2"/>
              <a:buChar char="Ø"/>
              <a:defRPr/>
            </a:pPr>
            <a:r>
              <a:rPr lang="de-AT" sz="1400" dirty="0">
                <a:solidFill>
                  <a:srgbClr val="000000"/>
                </a:solidFill>
                <a:latin typeface="Source Sans Pro"/>
              </a:rPr>
              <a:t>2/3 der erfolgreichen </a:t>
            </a:r>
            <a:r>
              <a:rPr lang="de-AT" sz="1400" dirty="0" err="1">
                <a:solidFill>
                  <a:srgbClr val="000000"/>
                </a:solidFill>
                <a:latin typeface="Source Sans Pro"/>
              </a:rPr>
              <a:t>ÜBA-Teilnehmer:innen</a:t>
            </a:r>
            <a:r>
              <a:rPr lang="de-AT" sz="1400" dirty="0">
                <a:solidFill>
                  <a:srgbClr val="000000"/>
                </a:solidFill>
                <a:latin typeface="Source Sans Pro"/>
              </a:rPr>
              <a:t> wechseln während der Ausbildung in eine betriebliche Ausbildungsstelle</a:t>
            </a:r>
          </a:p>
          <a:p>
            <a:pPr marL="267891" marR="0" lvl="0" indent="-267891" defTabSz="685800" fontAlgn="auto">
              <a:lnSpc>
                <a:spcPct val="100000"/>
              </a:lnSpc>
              <a:spcBef>
                <a:spcPts val="600"/>
              </a:spcBef>
              <a:spcAft>
                <a:spcPts val="675"/>
              </a:spcAft>
              <a:buClr>
                <a:srgbClr val="9B2341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de-AT" sz="1400" dirty="0">
                <a:solidFill>
                  <a:srgbClr val="000000"/>
                </a:solidFill>
                <a:latin typeface="Source Sans Pro"/>
              </a:rPr>
              <a:t>Öffentliche Ausbildungskosten: </a:t>
            </a:r>
          </a:p>
          <a:p>
            <a:pPr marL="742898" lvl="1" indent="-285750" defTabSz="685800">
              <a:spcAft>
                <a:spcPts val="675"/>
              </a:spcAft>
              <a:buClr>
                <a:srgbClr val="9B2341"/>
              </a:buClr>
              <a:buFont typeface="Wingdings" panose="05000000000000000000" pitchFamily="2" charset="2"/>
              <a:buChar char="Ø"/>
              <a:defRPr/>
            </a:pPr>
            <a:r>
              <a:rPr lang="de-AT" sz="1400" dirty="0">
                <a:solidFill>
                  <a:srgbClr val="000000"/>
                </a:solidFill>
                <a:latin typeface="Source Sans Pro"/>
              </a:rPr>
              <a:t>72.000 Euro pro erfolgreichem Abschluss (berücksichtigt Berufsschulkosten, zusätzliche Kosten für </a:t>
            </a:r>
            <a:r>
              <a:rPr lang="de-AT" sz="1400" dirty="0" err="1">
                <a:solidFill>
                  <a:srgbClr val="000000"/>
                </a:solidFill>
                <a:latin typeface="Source Sans Pro"/>
              </a:rPr>
              <a:t>Abbrecher:innen</a:t>
            </a:r>
            <a:r>
              <a:rPr lang="de-AT" sz="1400" dirty="0">
                <a:solidFill>
                  <a:srgbClr val="000000"/>
                </a:solidFill>
                <a:latin typeface="Source Sans Pro"/>
              </a:rPr>
              <a:t> sowie geringere Kosten für </a:t>
            </a:r>
            <a:r>
              <a:rPr lang="de-AT" sz="1400" dirty="0" err="1">
                <a:solidFill>
                  <a:srgbClr val="000000"/>
                </a:solidFill>
                <a:latin typeface="Source Sans Pro"/>
              </a:rPr>
              <a:t>Teilnehmer:innen</a:t>
            </a:r>
            <a:r>
              <a:rPr lang="de-AT" sz="1400" dirty="0">
                <a:solidFill>
                  <a:srgbClr val="000000"/>
                </a:solidFill>
                <a:latin typeface="Source Sans Pro"/>
              </a:rPr>
              <a:t>, die in betriebliche Ausbildung wechseln)</a:t>
            </a:r>
          </a:p>
        </p:txBody>
      </p:sp>
    </p:spTree>
    <p:extLst>
      <p:ext uri="{BB962C8B-B14F-4D97-AF65-F5344CB8AC3E}">
        <p14:creationId xmlns:p14="http://schemas.microsoft.com/office/powerpoint/2010/main" val="3205915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2445-F81F-4FF6-A883-72898875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624255"/>
            <a:ext cx="6840000" cy="363319"/>
          </a:xfrm>
        </p:spPr>
        <p:txBody>
          <a:bodyPr/>
          <a:lstStyle/>
          <a:p>
            <a:r>
              <a:rPr lang="de-AT" sz="2400" dirty="0"/>
              <a:t>Zusammenfassung der Simulationsergebnisse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7AC8-43A6-4173-9A00-95D760324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i="1" dirty="0"/>
              <a:t> Volkswirtschaftliche Effekte einer Ausbildungsgarantie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B51BA3-F58E-4ED4-B578-D6B7869FFD3E}"/>
              </a:ext>
            </a:extLst>
          </p:cNvPr>
          <p:cNvSpPr txBox="1"/>
          <p:nvPr/>
        </p:nvSpPr>
        <p:spPr>
          <a:xfrm>
            <a:off x="287524" y="1131590"/>
            <a:ext cx="8568952" cy="3559949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pPr marL="267891" indent="-267891" defTabSz="685800">
              <a:spcBef>
                <a:spcPts val="600"/>
              </a:spcBef>
              <a:spcAft>
                <a:spcPts val="675"/>
              </a:spcAft>
              <a:buClr>
                <a:srgbClr val="9B2341"/>
              </a:buClr>
              <a:buFont typeface="Wingdings" panose="05000000000000000000" pitchFamily="2" charset="2"/>
              <a:buChar char="v"/>
              <a:defRPr/>
            </a:pPr>
            <a:r>
              <a:rPr lang="de-AT" sz="1400" dirty="0">
                <a:solidFill>
                  <a:srgbClr val="000000"/>
                </a:solidFill>
                <a:latin typeface="Source Sans Pro"/>
              </a:rPr>
              <a:t>Die Einführung einer Ausbildungsgarantie in Deutschland könnte die Wirtschaft mit einer großen Zahl zusätzlicher Fachkräfte versorgen und sich in Folge dessen stark positiv auf die gesamtwirtschaftliche Aktivität auswirken. </a:t>
            </a:r>
          </a:p>
          <a:p>
            <a:pPr marL="267891" indent="-267891" defTabSz="685800">
              <a:spcBef>
                <a:spcPts val="600"/>
              </a:spcBef>
              <a:spcAft>
                <a:spcPts val="675"/>
              </a:spcAft>
              <a:buClr>
                <a:srgbClr val="9B2341"/>
              </a:buClr>
              <a:buFont typeface="Wingdings" panose="05000000000000000000" pitchFamily="2" charset="2"/>
              <a:buChar char="v"/>
              <a:defRPr/>
            </a:pPr>
            <a:r>
              <a:rPr lang="de-AT" sz="1400" dirty="0">
                <a:solidFill>
                  <a:srgbClr val="000000"/>
                </a:solidFill>
                <a:latin typeface="Source Sans Pro"/>
              </a:rPr>
              <a:t>Trotz zusätzlicher öffentlicher Ausbildungskosten würde sich die Ausbildungsgarantie auch aus Sicht der öffentlichen Haushalte mittel- bis langfristig rentieren. </a:t>
            </a:r>
          </a:p>
          <a:p>
            <a:pPr marL="267891" indent="-267891" defTabSz="685800">
              <a:spcBef>
                <a:spcPts val="600"/>
              </a:spcBef>
              <a:spcAft>
                <a:spcPts val="675"/>
              </a:spcAft>
              <a:buClr>
                <a:srgbClr val="9B2341"/>
              </a:buClr>
              <a:buFont typeface="Wingdings" panose="05000000000000000000" pitchFamily="2" charset="2"/>
              <a:buChar char="v"/>
              <a:defRPr/>
            </a:pPr>
            <a:r>
              <a:rPr lang="de-AT" sz="1400" dirty="0" err="1">
                <a:solidFill>
                  <a:srgbClr val="000000"/>
                </a:solidFill>
                <a:latin typeface="Source Sans Pro"/>
              </a:rPr>
              <a:t>Absolvent:innen</a:t>
            </a:r>
            <a:r>
              <a:rPr lang="de-AT" sz="1400" dirty="0">
                <a:solidFill>
                  <a:srgbClr val="000000"/>
                </a:solidFill>
                <a:latin typeface="Source Sans Pro"/>
              </a:rPr>
              <a:t> der Ausbildungsgarantie, die andernfalls keinen entsprechenden Bildungsabschluss erlangt hätten, würden am stärksten profitieren, da ihre Beschäftigungschancen und ihre Erwerbseinkommen deutlich steigen. </a:t>
            </a:r>
          </a:p>
          <a:p>
            <a:pPr marL="267891" indent="-267891" defTabSz="685800">
              <a:spcBef>
                <a:spcPts val="600"/>
              </a:spcBef>
              <a:spcAft>
                <a:spcPts val="675"/>
              </a:spcAft>
              <a:buClr>
                <a:srgbClr val="9B2341"/>
              </a:buClr>
              <a:buFont typeface="Wingdings" panose="05000000000000000000" pitchFamily="2" charset="2"/>
              <a:buChar char="v"/>
              <a:defRPr/>
            </a:pPr>
            <a:r>
              <a:rPr lang="de-AT" sz="1400" dirty="0">
                <a:solidFill>
                  <a:srgbClr val="000000"/>
                </a:solidFill>
                <a:latin typeface="Source Sans Pro"/>
              </a:rPr>
              <a:t>Die höhere gesamtwirtschaftliche Aktivität würde auch die Beschäftigungschancen und Löhne anderer Personengruppen – insbesondere gering qualifizierter </a:t>
            </a:r>
            <a:r>
              <a:rPr lang="de-AT" sz="1400" dirty="0" err="1">
                <a:solidFill>
                  <a:srgbClr val="000000"/>
                </a:solidFill>
                <a:latin typeface="Source Sans Pro"/>
              </a:rPr>
              <a:t>Arbeitnehmer:innen</a:t>
            </a:r>
            <a:r>
              <a:rPr lang="de-AT" sz="1400" dirty="0">
                <a:solidFill>
                  <a:srgbClr val="000000"/>
                </a:solidFill>
                <a:latin typeface="Source Sans Pro"/>
              </a:rPr>
              <a:t> – steigern.</a:t>
            </a:r>
          </a:p>
          <a:p>
            <a:pPr marL="267891" indent="-267891" defTabSz="685800">
              <a:spcBef>
                <a:spcPts val="600"/>
              </a:spcBef>
              <a:spcAft>
                <a:spcPts val="675"/>
              </a:spcAft>
              <a:buClr>
                <a:srgbClr val="9B2341"/>
              </a:buClr>
              <a:buFont typeface="Wingdings" panose="05000000000000000000" pitchFamily="2" charset="2"/>
              <a:buChar char="v"/>
              <a:defRPr/>
            </a:pPr>
            <a:r>
              <a:rPr lang="de-AT" sz="1400" dirty="0">
                <a:solidFill>
                  <a:srgbClr val="000000"/>
                </a:solidFill>
                <a:latin typeface="Source Sans Pro"/>
              </a:rPr>
              <a:t>Diese Effekte treten auch dann ein, wenn einzelne Parameter der Simulationen variiert werden – also beispielsweise die Kosten höher angesetzt oder Verdrängungseffekte betrieblicher Ausbildung eingerechnet werden. </a:t>
            </a:r>
          </a:p>
        </p:txBody>
      </p:sp>
    </p:spTree>
    <p:extLst>
      <p:ext uri="{BB962C8B-B14F-4D97-AF65-F5344CB8AC3E}">
        <p14:creationId xmlns:p14="http://schemas.microsoft.com/office/powerpoint/2010/main" val="3262738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2445-F81F-4FF6-A883-72898875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624255"/>
            <a:ext cx="6840000" cy="363319"/>
          </a:xfrm>
        </p:spPr>
        <p:txBody>
          <a:bodyPr/>
          <a:lstStyle/>
          <a:p>
            <a:r>
              <a:rPr lang="de-AT" sz="2400" dirty="0"/>
              <a:t>Ausgewählte Ergebnisse im Basisszenario (1)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7AC8-43A6-4173-9A00-95D760324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i="1" dirty="0"/>
              <a:t> Volkswirtschaftliche Effekte einer Ausbildungsgarantie</a:t>
            </a:r>
            <a:endParaRPr lang="de-A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B51BA3-F58E-4ED4-B578-D6B7869FFD3E}"/>
              </a:ext>
            </a:extLst>
          </p:cNvPr>
          <p:cNvSpPr txBox="1"/>
          <p:nvPr/>
        </p:nvSpPr>
        <p:spPr>
          <a:xfrm>
            <a:off x="251048" y="1124680"/>
            <a:ext cx="8568952" cy="307777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pPr marL="267891" marR="0" lvl="0" indent="-267891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75"/>
              </a:spcAft>
              <a:buClr>
                <a:srgbClr val="9B2341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10.000 </a:t>
            </a:r>
            <a:r>
              <a:rPr kumimoji="0" lang="de-A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Absolvent:innen</a:t>
            </a:r>
            <a:r>
              <a:rPr lang="de-AT" sz="1400" dirty="0">
                <a:solidFill>
                  <a:srgbClr val="000000"/>
                </a:solidFill>
                <a:latin typeface="Source Sans Pro"/>
              </a:rPr>
              <a:t> pro Jahr, keine Verdrängungseffekte, voller Lohnzuwachs der </a:t>
            </a:r>
            <a:r>
              <a:rPr lang="de-AT" sz="1400" dirty="0" err="1">
                <a:solidFill>
                  <a:srgbClr val="000000"/>
                </a:solidFill>
                <a:latin typeface="Source Sans Pro"/>
              </a:rPr>
              <a:t>Absolvent:innen</a:t>
            </a:r>
            <a:r>
              <a:rPr lang="de-AT" sz="1400" dirty="0">
                <a:solidFill>
                  <a:srgbClr val="000000"/>
                </a:solidFill>
                <a:latin typeface="Source Sans Pro"/>
              </a:rPr>
              <a:t> </a:t>
            </a:r>
            <a:endParaRPr kumimoji="0" lang="de-A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04A75-A265-4E14-8129-63E8C5200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35646"/>
            <a:ext cx="6984776" cy="300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69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2445-F81F-4FF6-A883-72898875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624255"/>
            <a:ext cx="6840000" cy="363319"/>
          </a:xfrm>
        </p:spPr>
        <p:txBody>
          <a:bodyPr/>
          <a:lstStyle/>
          <a:p>
            <a:r>
              <a:rPr lang="de-AT" sz="2400" dirty="0"/>
              <a:t>Ausgewählte Ergebnisse im Basisszenario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7AC8-43A6-4173-9A00-95D760324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i="1" dirty="0"/>
              <a:t> Volkswirtschaftliche Effekte einer Ausbildungsgarantie</a:t>
            </a:r>
            <a:endParaRPr lang="de-A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B51BA3-F58E-4ED4-B578-D6B7869FFD3E}"/>
              </a:ext>
            </a:extLst>
          </p:cNvPr>
          <p:cNvSpPr txBox="1"/>
          <p:nvPr/>
        </p:nvSpPr>
        <p:spPr>
          <a:xfrm>
            <a:off x="228256" y="1788202"/>
            <a:ext cx="3528952" cy="1413207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pPr marL="267891" marR="0" lvl="0" indent="-267891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75"/>
              </a:spcAft>
              <a:buClr>
                <a:srgbClr val="9B2341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Positive Auswirkungen auf den Budgetsaldo ab Jahr 9</a:t>
            </a:r>
          </a:p>
          <a:p>
            <a:pPr marL="267891" lvl="0" indent="-267891" defTabSz="685800">
              <a:spcBef>
                <a:spcPts val="1200"/>
              </a:spcBef>
              <a:spcAft>
                <a:spcPts val="675"/>
              </a:spcAft>
              <a:buClr>
                <a:srgbClr val="9B2341"/>
              </a:buClr>
              <a:buFont typeface="Wingdings" panose="05000000000000000000" pitchFamily="2" charset="2"/>
              <a:buChar char="v"/>
              <a:defRPr/>
            </a:pP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Positiver Nettobarwert der </a:t>
            </a:r>
            <a:r>
              <a:rPr lang="de-AT" sz="1400" dirty="0">
                <a:solidFill>
                  <a:srgbClr val="000000"/>
                </a:solidFill>
                <a:latin typeface="Source Sans Pro"/>
              </a:rPr>
              <a:t>Reform („Investition“) </a:t>
            </a: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aus Sicht der öffentlichen Haushalte ab Jahr 15</a:t>
            </a:r>
          </a:p>
        </p:txBody>
      </p:sp>
      <p:pic>
        <p:nvPicPr>
          <p:cNvPr id="6" name="Inhaltsplatzhalter 7">
            <a:extLst>
              <a:ext uri="{FF2B5EF4-FFF2-40B4-BE49-F238E27FC236}">
                <a16:creationId xmlns:a16="http://schemas.microsoft.com/office/drawing/2014/main" id="{3D0CAC2A-0C3D-45B5-934F-06A1A6FE7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106" y="1203598"/>
            <a:ext cx="4005894" cy="35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4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2445-F81F-4FF6-A883-72898875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624255"/>
            <a:ext cx="6840000" cy="363319"/>
          </a:xfrm>
        </p:spPr>
        <p:txBody>
          <a:bodyPr/>
          <a:lstStyle/>
          <a:p>
            <a:r>
              <a:rPr lang="de-AT" sz="2400" dirty="0"/>
              <a:t>Abschließende Bemerkungen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D7AC8-43A6-4173-9A00-95D760324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i="1" dirty="0"/>
              <a:t> Volkswirtschaftliche Effekte einer Ausbildungsgarantie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B51BA3-F58E-4ED4-B578-D6B7869FFD3E}"/>
              </a:ext>
            </a:extLst>
          </p:cNvPr>
          <p:cNvSpPr txBox="1"/>
          <p:nvPr/>
        </p:nvSpPr>
        <p:spPr>
          <a:xfrm>
            <a:off x="287524" y="1131590"/>
            <a:ext cx="8568952" cy="3357329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 rtlCol="0">
            <a:spAutoFit/>
          </a:bodyPr>
          <a:lstStyle/>
          <a:p>
            <a:pPr marL="267891" indent="-267891" defTabSz="685800">
              <a:spcBef>
                <a:spcPts val="600"/>
              </a:spcBef>
              <a:spcAft>
                <a:spcPts val="675"/>
              </a:spcAft>
              <a:buClr>
                <a:srgbClr val="9B2341"/>
              </a:buClr>
              <a:buFont typeface="Wingdings" panose="05000000000000000000" pitchFamily="2" charset="2"/>
              <a:buChar char="v"/>
              <a:defRPr/>
            </a:pPr>
            <a:r>
              <a:rPr lang="de-AT" sz="1400" dirty="0">
                <a:solidFill>
                  <a:srgbClr val="000000"/>
                </a:solidFill>
                <a:latin typeface="Source Sans Pro"/>
              </a:rPr>
              <a:t>Die tatsächlich realisierbaren Effekte einer Ausbildungsgarantie in Deutschland hängen in vielen Dimensionen von deren konkreter Ausgestaltung und Umsetzung ab:</a:t>
            </a:r>
          </a:p>
          <a:p>
            <a:pPr marL="742898" lvl="1" indent="-285750" defTabSz="685800">
              <a:spcAft>
                <a:spcPts val="675"/>
              </a:spcAft>
              <a:buClr>
                <a:srgbClr val="9B2341"/>
              </a:buClr>
              <a:buFont typeface="Wingdings" panose="05000000000000000000" pitchFamily="2" charset="2"/>
              <a:buChar char="Ø"/>
              <a:defRPr/>
            </a:pPr>
            <a:r>
              <a:rPr lang="de-AT" sz="1400" dirty="0">
                <a:solidFill>
                  <a:srgbClr val="000000"/>
                </a:solidFill>
                <a:latin typeface="Source Sans Pro"/>
              </a:rPr>
              <a:t>Definition der Zielgruppe, zur Auswahl stehenden Berufe, Ausbildungsdauer und –</a:t>
            </a:r>
            <a:r>
              <a:rPr lang="de-AT" sz="1400" dirty="0" err="1">
                <a:solidFill>
                  <a:srgbClr val="000000"/>
                </a:solidFill>
                <a:latin typeface="Source Sans Pro"/>
              </a:rPr>
              <a:t>vergütung</a:t>
            </a:r>
            <a:r>
              <a:rPr lang="de-AT" sz="1400" dirty="0">
                <a:solidFill>
                  <a:srgbClr val="000000"/>
                </a:solidFill>
                <a:latin typeface="Source Sans Pro"/>
              </a:rPr>
              <a:t>, Qualität der Ausbildung, Ausbildungsalternativen, Art der Finanzierung, ... </a:t>
            </a:r>
          </a:p>
          <a:p>
            <a:pPr marL="742898" lvl="1" indent="-285750" defTabSz="685800">
              <a:spcAft>
                <a:spcPts val="675"/>
              </a:spcAft>
              <a:buClr>
                <a:srgbClr val="9B2341"/>
              </a:buClr>
              <a:buFont typeface="Wingdings" panose="05000000000000000000" pitchFamily="2" charset="2"/>
              <a:buChar char="Ø"/>
              <a:defRPr/>
            </a:pPr>
            <a:r>
              <a:rPr lang="de-AT" sz="1400" dirty="0">
                <a:solidFill>
                  <a:srgbClr val="000000"/>
                </a:solidFill>
                <a:latin typeface="Source Sans Pro"/>
              </a:rPr>
              <a:t>Beeinflussen Attraktivität für </a:t>
            </a:r>
            <a:r>
              <a:rPr lang="de-AT" sz="1400" dirty="0" err="1">
                <a:solidFill>
                  <a:srgbClr val="000000"/>
                </a:solidFill>
                <a:latin typeface="Source Sans Pro"/>
              </a:rPr>
              <a:t>Teilnehmer:innen</a:t>
            </a:r>
            <a:r>
              <a:rPr lang="de-AT" sz="1400" dirty="0">
                <a:solidFill>
                  <a:srgbClr val="000000"/>
                </a:solidFill>
                <a:latin typeface="Source Sans Pro"/>
              </a:rPr>
              <a:t>, Arbeitsmarktchancen für </a:t>
            </a:r>
            <a:r>
              <a:rPr lang="de-AT" sz="1400" dirty="0" err="1">
                <a:solidFill>
                  <a:srgbClr val="000000"/>
                </a:solidFill>
                <a:latin typeface="Source Sans Pro"/>
              </a:rPr>
              <a:t>Absolvent:innen</a:t>
            </a:r>
            <a:r>
              <a:rPr lang="de-AT" sz="1400" dirty="0">
                <a:solidFill>
                  <a:srgbClr val="000000"/>
                </a:solidFill>
                <a:latin typeface="Source Sans Pro"/>
              </a:rPr>
              <a:t>, Höhe der Ausbildungskosten, Ausschöpfungs- und Erfolgsquoten, …</a:t>
            </a:r>
          </a:p>
          <a:p>
            <a:pPr marL="267891" indent="-267891" defTabSz="685800">
              <a:spcBef>
                <a:spcPts val="600"/>
              </a:spcBef>
              <a:spcAft>
                <a:spcPts val="675"/>
              </a:spcAft>
              <a:buClr>
                <a:srgbClr val="9B2341"/>
              </a:buClr>
              <a:buFont typeface="Wingdings" panose="05000000000000000000" pitchFamily="2" charset="2"/>
              <a:buChar char="v"/>
              <a:defRPr/>
            </a:pPr>
            <a:r>
              <a:rPr lang="de-AT" sz="1400" dirty="0">
                <a:solidFill>
                  <a:srgbClr val="000000"/>
                </a:solidFill>
                <a:latin typeface="Source Sans Pro"/>
              </a:rPr>
              <a:t>Die vorliegende Studie konkretisiert mögliche Auswirkungen auf die Gesamtwirtschaft und die öffentlichen Haushalte und liefert Schätzungen für die Größenordnung der Effekte.</a:t>
            </a:r>
          </a:p>
          <a:p>
            <a:pPr marL="267891" indent="-267891" defTabSz="685800">
              <a:spcBef>
                <a:spcPts val="600"/>
              </a:spcBef>
              <a:spcAft>
                <a:spcPts val="675"/>
              </a:spcAft>
              <a:buClr>
                <a:srgbClr val="9B2341"/>
              </a:buClr>
              <a:buFont typeface="Wingdings" panose="05000000000000000000" pitchFamily="2" charset="2"/>
              <a:buChar char="v"/>
              <a:defRPr/>
            </a:pPr>
            <a:r>
              <a:rPr lang="de-AT" sz="1400" dirty="0">
                <a:solidFill>
                  <a:srgbClr val="000000"/>
                </a:solidFill>
                <a:latin typeface="Source Sans Pro"/>
              </a:rPr>
              <a:t>Die Ergebnisse sind in wesentlichen Bereichen robust gegenüber Änderungen der Modellierungsannahmen. </a:t>
            </a:r>
          </a:p>
          <a:p>
            <a:pPr marL="267891" indent="-267891" defTabSz="685800">
              <a:spcBef>
                <a:spcPts val="600"/>
              </a:spcBef>
              <a:spcAft>
                <a:spcPts val="675"/>
              </a:spcAft>
              <a:buClr>
                <a:srgbClr val="9B2341"/>
              </a:buClr>
              <a:buFont typeface="Wingdings" panose="05000000000000000000" pitchFamily="2" charset="2"/>
              <a:buChar char="v"/>
              <a:defRPr/>
            </a:pPr>
            <a:r>
              <a:rPr lang="de-AT" sz="1400" dirty="0">
                <a:solidFill>
                  <a:srgbClr val="000000"/>
                </a:solidFill>
                <a:latin typeface="Source Sans Pro"/>
              </a:rPr>
              <a:t>Einschränkungen der Analysen betreffen, unter anderem, die Berücksichtigung zukünftiger demographischer und wirtschaftsstruktureller Entwicklungen (z.B. zunehmende Automatisierung und internationale Verlagerung der Produktion) sowie von „ Passungsproblemen“ auf dem Ausbildungsmarkt. </a:t>
            </a:r>
          </a:p>
        </p:txBody>
      </p:sp>
    </p:spTree>
    <p:extLst>
      <p:ext uri="{BB962C8B-B14F-4D97-AF65-F5344CB8AC3E}">
        <p14:creationId xmlns:p14="http://schemas.microsoft.com/office/powerpoint/2010/main" val="3567393578"/>
      </p:ext>
    </p:extLst>
  </p:cSld>
  <p:clrMapOvr>
    <a:masterClrMapping/>
  </p:clrMapOvr>
</p:sld>
</file>

<file path=ppt/theme/theme1.xml><?xml version="1.0" encoding="utf-8"?>
<a:theme xmlns:a="http://schemas.openxmlformats.org/drawingml/2006/main" name="grau">
  <a:themeElements>
    <a:clrScheme name="IHS Colors">
      <a:dk1>
        <a:srgbClr val="000000"/>
      </a:dk1>
      <a:lt1>
        <a:srgbClr val="FFFFFF"/>
      </a:lt1>
      <a:dk2>
        <a:srgbClr val="757575"/>
      </a:dk2>
      <a:lt2>
        <a:srgbClr val="EFEEEE"/>
      </a:lt2>
      <a:accent1>
        <a:srgbClr val="9B2341"/>
      </a:accent1>
      <a:accent2>
        <a:srgbClr val="6DA4A7"/>
      </a:accent2>
      <a:accent3>
        <a:srgbClr val="025468"/>
      </a:accent3>
      <a:accent4>
        <a:srgbClr val="E99288"/>
      </a:accent4>
      <a:accent5>
        <a:srgbClr val="4C1101"/>
      </a:accent5>
      <a:accent6>
        <a:srgbClr val="6C8486"/>
      </a:accent6>
      <a:hlink>
        <a:srgbClr val="9B2341"/>
      </a:hlink>
      <a:folHlink>
        <a:srgbClr val="E992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solidFill>
            <a:schemeClr val="tx2"/>
          </a:solidFill>
        </a:ln>
      </a:spPr>
      <a:bodyPr wrap="square" rtlCol="0">
        <a:spAutoFit/>
      </a:bodyPr>
      <a:lstStyle>
        <a:defPPr>
          <a:defRPr sz="17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6_9_horizontal_title_ihs.potx" id="{58474318-F88D-4B0C-A564-0FB14552448D}" vid="{39A1B7AE-B55C-4390-B451-3029FA166389}"/>
    </a:ext>
  </a:extLst>
</a:theme>
</file>

<file path=ppt/theme/theme2.xml><?xml version="1.0" encoding="utf-8"?>
<a:theme xmlns:a="http://schemas.openxmlformats.org/drawingml/2006/main" name="Main Slides 16:9">
  <a:themeElements>
    <a:clrScheme name="IHS Colors">
      <a:dk1>
        <a:srgbClr val="000000"/>
      </a:dk1>
      <a:lt1>
        <a:srgbClr val="FFFFFF"/>
      </a:lt1>
      <a:dk2>
        <a:srgbClr val="757575"/>
      </a:dk2>
      <a:lt2>
        <a:srgbClr val="EFEEEE"/>
      </a:lt2>
      <a:accent1>
        <a:srgbClr val="9B2341"/>
      </a:accent1>
      <a:accent2>
        <a:srgbClr val="6DA4A7"/>
      </a:accent2>
      <a:accent3>
        <a:srgbClr val="025468"/>
      </a:accent3>
      <a:accent4>
        <a:srgbClr val="E99288"/>
      </a:accent4>
      <a:accent5>
        <a:srgbClr val="4C1101"/>
      </a:accent5>
      <a:accent6>
        <a:srgbClr val="6C8486"/>
      </a:accent6>
      <a:hlink>
        <a:srgbClr val="9B2341"/>
      </a:hlink>
      <a:folHlink>
        <a:srgbClr val="E992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solidFill>
            <a:schemeClr val="tx2"/>
          </a:solidFill>
        </a:ln>
      </a:spPr>
      <a:bodyPr wrap="square" rtlCol="0">
        <a:spAutoFit/>
      </a:bodyPr>
      <a:lstStyle>
        <a:defPPr>
          <a:defRPr sz="17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6_9_horizontal_title_ihs.potx" id="{58474318-F88D-4B0C-A564-0FB14552448D}" vid="{0DAC8692-46AC-4B59-98DF-956E79A0CCB5}"/>
    </a:ext>
  </a:extLst>
</a:theme>
</file>

<file path=ppt/theme/theme3.xml><?xml version="1.0" encoding="utf-8"?>
<a:theme xmlns:a="http://schemas.openxmlformats.org/drawingml/2006/main" name="Office Theme">
  <a:themeElements>
    <a:clrScheme name="IHS CI">
      <a:dk1>
        <a:srgbClr val="000000"/>
      </a:dk1>
      <a:lt1>
        <a:srgbClr val="FFFFFF"/>
      </a:lt1>
      <a:dk2>
        <a:srgbClr val="9B2341"/>
      </a:dk2>
      <a:lt2>
        <a:srgbClr val="FFFFFF"/>
      </a:lt2>
      <a:accent1>
        <a:srgbClr val="9B2341"/>
      </a:accent1>
      <a:accent2>
        <a:srgbClr val="6DA4A7"/>
      </a:accent2>
      <a:accent3>
        <a:srgbClr val="025468"/>
      </a:accent3>
      <a:accent4>
        <a:srgbClr val="E99288"/>
      </a:accent4>
      <a:accent5>
        <a:srgbClr val="4C1101"/>
      </a:accent5>
      <a:accent6>
        <a:srgbClr val="6C8486"/>
      </a:accent6>
      <a:hlink>
        <a:srgbClr val="9B2341"/>
      </a:hlink>
      <a:folHlink>
        <a:srgbClr val="E992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IHS CI">
      <a:dk1>
        <a:srgbClr val="000000"/>
      </a:dk1>
      <a:lt1>
        <a:srgbClr val="FFFFFF"/>
      </a:lt1>
      <a:dk2>
        <a:srgbClr val="9B2341"/>
      </a:dk2>
      <a:lt2>
        <a:srgbClr val="FFFFFF"/>
      </a:lt2>
      <a:accent1>
        <a:srgbClr val="9B2341"/>
      </a:accent1>
      <a:accent2>
        <a:srgbClr val="6DA4A7"/>
      </a:accent2>
      <a:accent3>
        <a:srgbClr val="025468"/>
      </a:accent3>
      <a:accent4>
        <a:srgbClr val="E99288"/>
      </a:accent4>
      <a:accent5>
        <a:srgbClr val="4C1101"/>
      </a:accent5>
      <a:accent6>
        <a:srgbClr val="6C8486"/>
      </a:accent6>
      <a:hlink>
        <a:srgbClr val="9B2341"/>
      </a:hlink>
      <a:folHlink>
        <a:srgbClr val="E992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 xmlns="8651b314-9b3e-4966-9d1d-1e364e7d447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576381B96A54428CE8247D009421EF" ma:contentTypeVersion="13" ma:contentTypeDescription="Ein neues Dokument erstellen." ma:contentTypeScope="" ma:versionID="2df4f891bbba08442a67ee7553af4c76">
  <xsd:schema xmlns:xsd="http://www.w3.org/2001/XMLSchema" xmlns:xs="http://www.w3.org/2001/XMLSchema" xmlns:p="http://schemas.microsoft.com/office/2006/metadata/properties" xmlns:ns2="8651b314-9b3e-4966-9d1d-1e364e7d447a" xmlns:ns3="4e7190b6-3c3c-4f7a-954c-dcf4261270f6" targetNamespace="http://schemas.microsoft.com/office/2006/metadata/properties" ma:root="true" ma:fieldsID="ac4f0ca5221ed8268fc724b35e401be9" ns2:_="" ns3:_="">
    <xsd:import namespace="8651b314-9b3e-4966-9d1d-1e364e7d447a"/>
    <xsd:import namespace="4e7190b6-3c3c-4f7a-954c-dcf4261270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Datu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1b314-9b3e-4966-9d1d-1e364e7d4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Datum" ma:index="20" nillable="true" ma:displayName="Datum" ma:format="DateOnly" ma:internalName="Datum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190b6-3c3c-4f7a-954c-dcf4261270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E9D268-E36B-483E-92FF-BA4CB07E36D9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4e7190b6-3c3c-4f7a-954c-dcf4261270f6"/>
    <ds:schemaRef ds:uri="8651b314-9b3e-4966-9d1d-1e364e7d447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A6E483B-FBCC-49DD-A828-514BF75E8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51b314-9b3e-4966-9d1d-1e364e7d447a"/>
    <ds:schemaRef ds:uri="4e7190b6-3c3c-4f7a-954c-dcf4261270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7941F0-FB78-4620-B5BD-D86C7A3BCD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16-9_horizontal_title_ihs</Template>
  <TotalTime>0</TotalTime>
  <Words>1102</Words>
  <Application>Microsoft Office PowerPoint</Application>
  <PresentationFormat>Bildschirmpräsentation (16:9)</PresentationFormat>
  <Paragraphs>108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Calibri</vt:lpstr>
      <vt:lpstr>Source Sans Pro</vt:lpstr>
      <vt:lpstr>Wingdings</vt:lpstr>
      <vt:lpstr>Arial</vt:lpstr>
      <vt:lpstr>grau</vt:lpstr>
      <vt:lpstr>Main Slides 16:9</vt:lpstr>
      <vt:lpstr>Volkswirtschaftliche Effekte  einer Ausbildungsgarantie   Simulation einer Übertragung der österreichischen Ausbildungsgarantie nach Deutschland</vt:lpstr>
      <vt:lpstr>Graph</vt:lpstr>
      <vt:lpstr>Hintergrund</vt:lpstr>
      <vt:lpstr>Fragestellung und Methodik</vt:lpstr>
      <vt:lpstr>Zentrale Indikatoren der ÜBA in Österreich</vt:lpstr>
      <vt:lpstr>Zusammenfassung der Simulationsergebnisse</vt:lpstr>
      <vt:lpstr>Ausgewählte Ergebnisse im Basisszenario (1)</vt:lpstr>
      <vt:lpstr>Ausgewählte Ergebnisse im Basisszenario (2)</vt:lpstr>
      <vt:lpstr>Abschließende Bemerkungen</vt:lpstr>
      <vt:lpstr>Vielen Dank für Ihre Aufmerksamkeit! </vt:lpstr>
      <vt:lpstr> Appendix </vt:lpstr>
      <vt:lpstr>Das Makromodell im Überblick</vt:lpstr>
      <vt:lpstr>Lehrstellensuchende in Österreich 2018-2020</vt:lpstr>
      <vt:lpstr>Anteil der ÜBA an allen Lehrlingen im ersten Lehrjahr (in %)</vt:lpstr>
      <vt:lpstr>Entwicklung der betrieblichen &amp; ÜBA-Lehrlinge (INDEX: 2009 = 100)</vt:lpstr>
      <vt:lpstr>Veränderung der Lehrlinge im ersten Lehrjahr gegenüber Vormonat (2019)</vt:lpstr>
      <vt:lpstr>Verteilung der Abgänge aus der ÜBA 2015-2020 (in %)</vt:lpstr>
      <vt:lpstr>Entwicklung der ÜBA unter Coronabedingungen  (INDEX: 02/20 = 100)</vt:lpstr>
      <vt:lpstr>Auswirkungen auf das Bruttoinlandsprodukt (Veränderung in %)</vt:lpstr>
      <vt:lpstr>Auswirkungen auf den Budgetsaldo  (Veränderung in % des BIP)</vt:lpstr>
      <vt:lpstr>Auswirkungen auf die Arbeitslosenquote (in %)</vt:lpstr>
      <vt:lpstr>Auswirkungen auf die effektive Beschäftigung (Veränderung in %)</vt:lpstr>
      <vt:lpstr>Fiskalische Auswirkungen im Basisszenario</vt:lpstr>
      <vt:lpstr>Graph</vt:lpstr>
      <vt:lpstr>Graph</vt:lpstr>
    </vt:vector>
  </TitlesOfParts>
  <Company>IHS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Katharina Gangl</dc:creator>
  <cp:lastModifiedBy>Tzyschakoff, Sigrid, ST-LL</cp:lastModifiedBy>
  <cp:revision>862</cp:revision>
  <cp:lastPrinted>2021-03-11T11:38:36Z</cp:lastPrinted>
  <dcterms:created xsi:type="dcterms:W3CDTF">2020-10-29T14:56:07Z</dcterms:created>
  <dcterms:modified xsi:type="dcterms:W3CDTF">2021-08-24T09:14:34Z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0x010100A3576381B96A54428CE8247D009421EF</vt:lpwstr>
  </property>
</Properties>
</file>